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2"/>
  </p:notesMasterIdLst>
  <p:sldIdLst>
    <p:sldId id="256" r:id="rId2"/>
    <p:sldId id="257" r:id="rId3"/>
    <p:sldId id="258" r:id="rId4"/>
    <p:sldId id="275" r:id="rId5"/>
    <p:sldId id="274" r:id="rId6"/>
    <p:sldId id="278" r:id="rId7"/>
    <p:sldId id="279" r:id="rId8"/>
    <p:sldId id="280" r:id="rId9"/>
    <p:sldId id="281" r:id="rId10"/>
    <p:sldId id="289" r:id="rId11"/>
    <p:sldId id="260" r:id="rId12"/>
    <p:sldId id="282" r:id="rId13"/>
    <p:sldId id="261" r:id="rId14"/>
    <p:sldId id="283" r:id="rId15"/>
    <p:sldId id="284" r:id="rId16"/>
    <p:sldId id="262" r:id="rId17"/>
    <p:sldId id="285" r:id="rId18"/>
    <p:sldId id="286" r:id="rId19"/>
    <p:sldId id="287" r:id="rId20"/>
    <p:sldId id="288" r:id="rId21"/>
    <p:sldId id="290" r:id="rId22"/>
    <p:sldId id="264" r:id="rId23"/>
    <p:sldId id="266" r:id="rId24"/>
    <p:sldId id="267" r:id="rId25"/>
    <p:sldId id="268" r:id="rId26"/>
    <p:sldId id="269" r:id="rId27"/>
    <p:sldId id="291" r:id="rId28"/>
    <p:sldId id="292" r:id="rId29"/>
    <p:sldId id="296" r:id="rId30"/>
    <p:sldId id="294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FF"/>
    <a:srgbClr val="008000"/>
    <a:srgbClr val="FF66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7" autoAdjust="0"/>
  </p:normalViewPr>
  <p:slideViewPr>
    <p:cSldViewPr>
      <p:cViewPr varScale="1">
        <p:scale>
          <a:sx n="77" d="100"/>
          <a:sy n="77" d="100"/>
        </p:scale>
        <p:origin x="161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7EEABDD-4EC3-4DA5-9C73-734ACAF8F5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89C2ABD-E1B6-4B12-83D4-BABD4AB514D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FB402AB3-81DF-4859-A8B0-4F817AD91B8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83E20939-E3D7-4174-8220-EDC2B64898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B8CD4052-217B-4C40-89B5-0F3089CE433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E01DAA52-37C9-4062-9131-E39BFA5F0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B07B3010-EE4F-4770-ABC2-55AE0E6920CA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A41424F-29A6-4C01-9F81-DBEB9CEBA8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4617FF-4917-4038-8EA4-8DF5CD0A4B43}" type="slidenum">
              <a:rPr lang="en-US" altLang="pt-BR">
                <a:latin typeface="Arial Black" panose="020B0A04020102020204" pitchFamily="34" charset="0"/>
              </a:rPr>
              <a:pPr/>
              <a:t>1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6CEE656-E0A4-488C-90AC-7FB5E2BE8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6C8C6E7-7937-4E27-9A96-B47BEBBBD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1969E75-A24B-4967-AB7E-575B3116E1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059F68-0243-4AED-A299-9D72ECCD4EAB}" type="slidenum">
              <a:rPr lang="en-US" altLang="pt-BR">
                <a:latin typeface="Arial Black" panose="020B0A04020102020204" pitchFamily="34" charset="0"/>
              </a:rPr>
              <a:pPr/>
              <a:t>10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772E35D-E19C-4C2C-9FDD-F26E0C8CD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A5D95003-2AEB-4ACA-A8E8-D4A0F88F0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5AD4F21-1698-4CA9-BF08-1ACEE7856A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70B5E7-D494-436B-9E6A-C0D498328884}" type="slidenum">
              <a:rPr lang="en-US" altLang="pt-BR">
                <a:latin typeface="Arial Black" panose="020B0A04020102020204" pitchFamily="34" charset="0"/>
              </a:rPr>
              <a:pPr/>
              <a:t>11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15E14E4-7003-4194-A0DC-E8821ACD1F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B350547-B2A5-4B1B-980B-0DD439842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3605FE3-C9C4-4D96-8958-CA06A746F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19D991-188A-434B-B127-71156C940254}" type="slidenum">
              <a:rPr lang="en-US" altLang="pt-BR">
                <a:latin typeface="Arial Black" panose="020B0A04020102020204" pitchFamily="34" charset="0"/>
              </a:rPr>
              <a:pPr/>
              <a:t>12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07A58D6-4182-4695-96D5-C36BE2131E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23FC764-BFA6-4D51-9BA4-5C8D1F085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1BFAB830-F81C-4F2B-A0D6-03D9EEE245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FED9B9-029F-4D2C-A7A1-0352DF82727F}" type="slidenum">
              <a:rPr lang="en-US" altLang="pt-BR">
                <a:latin typeface="Arial Black" panose="020B0A04020102020204" pitchFamily="34" charset="0"/>
              </a:rPr>
              <a:pPr/>
              <a:t>13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A0E0332A-05FD-40EA-9693-85CB058FEC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2A63F9E-1579-4659-989A-AB5847197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29DDADAB-8BF8-4F47-8A25-EA6916208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AC339E-5B16-4DA3-B0FC-3A326DFECECE}" type="slidenum">
              <a:rPr lang="en-US" altLang="pt-BR">
                <a:latin typeface="Arial Black" panose="020B0A04020102020204" pitchFamily="34" charset="0"/>
              </a:rPr>
              <a:pPr/>
              <a:t>14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7384959-1C6A-474B-8F22-AE44260139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DAD18C3-EDE4-4DEA-A29D-CE32B8B9F4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E7B6E628-B543-46F3-B57F-F1C48B26BE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56AC8B-A554-4FBD-AD12-453B9B60AE17}" type="slidenum">
              <a:rPr lang="en-US" altLang="pt-BR">
                <a:latin typeface="Arial Black" panose="020B0A04020102020204" pitchFamily="34" charset="0"/>
              </a:rPr>
              <a:pPr/>
              <a:t>15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3CC7FEC-2E3C-4410-885F-BC1CD1D36B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20122A8-9497-4B68-855D-6F37519020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6015400-77A4-4ABB-AB19-8FCFD54334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83D975-2FF4-4E09-A1F0-F1273CAC27FE}" type="slidenum">
              <a:rPr lang="en-US" altLang="pt-BR">
                <a:latin typeface="Arial Black" panose="020B0A04020102020204" pitchFamily="34" charset="0"/>
              </a:rPr>
              <a:pPr/>
              <a:t>16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2E4D4375-0630-45C9-9F0F-0883E5312B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5AA71CF-D23E-445E-9610-338F7071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789FA54-E004-476A-80A7-5075C74593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08BC06-B7C6-4841-9F7A-C4DF8649477F}" type="slidenum">
              <a:rPr lang="en-US" altLang="pt-BR">
                <a:latin typeface="Arial Black" panose="020B0A04020102020204" pitchFamily="34" charset="0"/>
              </a:rPr>
              <a:pPr/>
              <a:t>17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31034CC-C8D2-4AA2-A124-EEC52EC59E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DC0DF62A-80C6-4329-BC38-0AA357CB8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672B5DB-A925-4DAB-B7E5-24E8E511F9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BF098E-A33B-4BEA-A2E6-C83361B5B2FF}" type="slidenum">
              <a:rPr lang="en-US" altLang="pt-BR">
                <a:latin typeface="Arial Black" panose="020B0A04020102020204" pitchFamily="34" charset="0"/>
              </a:rPr>
              <a:pPr/>
              <a:t>18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980BDFB-4333-4307-8795-CDD022C07B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8A6DA64-5F50-42CB-AC69-8F2B2A6FF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B9EAEFE-09A6-4728-AAB0-16724B40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C8D499-FD24-46FB-B9C8-A3C0F6B1604B}" type="slidenum">
              <a:rPr lang="en-US" altLang="pt-BR">
                <a:latin typeface="Arial Black" panose="020B0A04020102020204" pitchFamily="34" charset="0"/>
              </a:rPr>
              <a:pPr/>
              <a:t>19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377E295-1D6F-45D1-B045-963EFDBB8B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42E1B3F-8FA6-4149-B633-975509B7A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9698B975-FF08-450A-A36C-AB98DC48B2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60F51E-40D1-4400-9644-BABDA6CF8F98}" type="slidenum">
              <a:rPr lang="en-US" altLang="pt-BR">
                <a:latin typeface="Arial Black" panose="020B0A04020102020204" pitchFamily="34" charset="0"/>
              </a:rPr>
              <a:pPr/>
              <a:t>2</a:t>
            </a:fld>
            <a:endParaRPr lang="en-US" altLang="pt-BR" dirty="0">
              <a:latin typeface="Arial Black" panose="020B0A040201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3EB468F1-9FFD-47E5-963A-360DFF2BA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1B177EA9-E39D-4660-8056-F28A1AD40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7BC12795-151F-4F2C-908C-D2C02E1514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D1EFC0-8684-4A21-B618-C89085451BF3}" type="slidenum">
              <a:rPr lang="en-US" altLang="pt-BR">
                <a:latin typeface="Arial Black" panose="020B0A04020102020204" pitchFamily="34" charset="0"/>
              </a:rPr>
              <a:pPr/>
              <a:t>20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5EF09B2-EF01-47C1-AED0-F8C25BFFE4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6D9A7B07-5E59-4816-A1A7-3640D0B00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A87B1F55-9C7A-481B-9249-85D25EBB32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ACAD88-E133-42AD-802B-03289006EBE7}" type="slidenum">
              <a:rPr lang="en-US" altLang="pt-BR">
                <a:latin typeface="Arial Black" panose="020B0A04020102020204" pitchFamily="34" charset="0"/>
              </a:rPr>
              <a:pPr/>
              <a:t>21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80EE625F-61CE-4630-A686-79B533980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F3517514-FD59-4B91-9170-4DA4E894A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181DAFC1-3AC1-4877-AF08-F48A8947D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963BBE-8C9F-4B30-BD61-83CA3422C9AE}" type="slidenum">
              <a:rPr lang="en-US" altLang="pt-BR">
                <a:latin typeface="Arial Black" panose="020B0A04020102020204" pitchFamily="34" charset="0"/>
              </a:rPr>
              <a:pPr/>
              <a:t>22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BA16327-A9B7-4B8F-BF91-39BF3A004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140354BF-B723-43A6-BB74-C84BAD5B8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F6B361ED-2711-4171-8655-8079FEDEA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EFADBA-B5AA-4E15-B7C1-0633700BC7D5}" type="slidenum">
              <a:rPr lang="en-US" altLang="pt-BR">
                <a:latin typeface="Arial Black" panose="020B0A04020102020204" pitchFamily="34" charset="0"/>
              </a:rPr>
              <a:pPr/>
              <a:t>23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2F504953-3B9B-4E97-BACF-383C8FE99A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B7A96E3F-DCB5-4C3A-A31B-09AC5AF89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CB9E6914-5E4C-4BA8-BCFA-BFA3755AC6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10EB75-278C-4B96-8074-6B3EBACDB29B}" type="slidenum">
              <a:rPr lang="en-US" altLang="pt-BR">
                <a:latin typeface="Arial Black" panose="020B0A04020102020204" pitchFamily="34" charset="0"/>
              </a:rPr>
              <a:pPr/>
              <a:t>24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03D07121-D40B-4295-A817-49AED72BC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76AF034-2330-4848-9C9B-326AF61CE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6A6BAB4D-99D3-4589-9492-190255C33E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185B7-AADB-43E9-BBBC-6D97BE06B7FC}" type="slidenum">
              <a:rPr lang="en-US" altLang="pt-BR">
                <a:latin typeface="Arial Black" panose="020B0A04020102020204" pitchFamily="34" charset="0"/>
              </a:rPr>
              <a:pPr/>
              <a:t>25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BC0E307-281C-4BFD-A2E9-BAF72FE94D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5021181-EF39-4896-99C0-D505E7DE0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292AE08E-531E-4DDE-8226-6125AEA9E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74731E-DE80-4AB9-9E07-DBCDD4379FAA}" type="slidenum">
              <a:rPr lang="en-US" altLang="pt-BR">
                <a:latin typeface="Arial Black" panose="020B0A04020102020204" pitchFamily="34" charset="0"/>
              </a:rPr>
              <a:pPr/>
              <a:t>26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3A7B9CC5-E6AC-484D-BF01-EF0EAD61A8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9D37311F-5088-4FC8-91CF-0C7B1F564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9E784BA2-4297-4711-8108-43B00EF4D1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CBDE5E-CFAB-4218-9C00-A83DD59A32F4}" type="slidenum">
              <a:rPr lang="en-US" altLang="pt-BR">
                <a:latin typeface="Arial Black" panose="020B0A04020102020204" pitchFamily="34" charset="0"/>
              </a:rPr>
              <a:pPr/>
              <a:t>27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3A60AE8B-B9C0-4408-A137-6644413C1F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02F086A-C591-4434-9F88-CC144BB11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DA429417-7BE0-4B1E-A62B-5FD0BECD06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820CCD-060C-40B9-BA9C-1F33BF1A70DC}" type="slidenum">
              <a:rPr lang="en-US" altLang="pt-BR">
                <a:latin typeface="Arial Black" panose="020B0A04020102020204" pitchFamily="34" charset="0"/>
              </a:rPr>
              <a:pPr/>
              <a:t>28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1719EB5F-19F7-43C6-8F49-48F5649760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52D07A2-D8B1-4935-AC2C-DD0B7B00C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9044F900-72FA-482B-912E-60E2470EE4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411417-817C-43EE-A671-32E90DF7FFA0}" type="slidenum">
              <a:rPr lang="en-US" altLang="pt-BR">
                <a:latin typeface="Arial Black" panose="020B0A04020102020204" pitchFamily="34" charset="0"/>
              </a:rPr>
              <a:pPr/>
              <a:t>29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942B5D17-0257-4466-864B-261F194EC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38E0E852-BA6A-4C27-B115-E7C163F31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67EAF71-E67C-403F-AC3C-F7DC6B01D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92AAE1-DE6C-4F7C-B907-C598F0695E3B}" type="slidenum">
              <a:rPr lang="en-US" altLang="pt-BR">
                <a:latin typeface="Arial Black" panose="020B0A04020102020204" pitchFamily="34" charset="0"/>
              </a:rPr>
              <a:pPr/>
              <a:t>3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958C7EA9-6CF9-46B4-B357-5EB187102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713E5D8-8463-4242-BE26-AAAA26692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8FF86076-BC0B-4896-8EA8-702981507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36D7C4-1E5D-4DF4-A43D-F4B29A35A4D8}" type="slidenum">
              <a:rPr lang="en-US" altLang="pt-BR">
                <a:latin typeface="Arial Black" panose="020B0A04020102020204" pitchFamily="34" charset="0"/>
              </a:rPr>
              <a:pPr/>
              <a:t>30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D94646AA-6FE1-41D6-8C2A-C9A5ABF82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5A7734A-52D4-4390-84D8-64CF8BA8D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E0133C4-5C69-4380-960D-9859358D84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3F9897-AB60-4F4C-BFE8-D1008DAEBEB4}" type="slidenum">
              <a:rPr lang="en-US" altLang="pt-BR">
                <a:latin typeface="Arial Black" panose="020B0A04020102020204" pitchFamily="34" charset="0"/>
              </a:rPr>
              <a:pPr/>
              <a:t>4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F6C4662-5557-4680-BCE3-20975C04E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9D59100-DDE0-430F-8575-B9A1CAE3B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770E36EE-D8A2-49E0-BF36-86786BF717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432F1B-8505-4D7F-887E-95E4E70C86C7}" type="slidenum">
              <a:rPr lang="en-US" altLang="pt-BR">
                <a:latin typeface="Arial Black" panose="020B0A04020102020204" pitchFamily="34" charset="0"/>
              </a:rPr>
              <a:pPr/>
              <a:t>5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5721579-720C-4F0A-A50D-4DE0AC1A7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32D6432-E5A7-4A91-A4F3-BC0FB15E9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9001D85-3834-49B5-96D3-DE2F8B1D77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E33B15-8E99-4D0E-98A0-B4295C2721E8}" type="slidenum">
              <a:rPr lang="en-US" altLang="pt-BR">
                <a:latin typeface="Arial Black" panose="020B0A04020102020204" pitchFamily="34" charset="0"/>
              </a:rPr>
              <a:pPr/>
              <a:t>6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94DC83FB-9FA5-4B5B-9A9A-FBB383A05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8C44293-B4DD-4019-ADFF-67F773B41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4A2E47D3-88F3-419A-B55D-04DC57E38E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89E822-6340-4C15-8560-25426CDE60A1}" type="slidenum">
              <a:rPr lang="en-US" altLang="pt-BR">
                <a:latin typeface="Arial Black" panose="020B0A04020102020204" pitchFamily="34" charset="0"/>
              </a:rPr>
              <a:pPr/>
              <a:t>7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F71F362-D7D6-47AF-8F9D-F394E8C73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5D77664-C514-4ED6-9588-8EE103943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3E908D0-7B0F-4641-ACC6-F1F6DE5A77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DBC081-4ABC-4199-AF2D-607C7FDCF5CD}" type="slidenum">
              <a:rPr lang="en-US" altLang="pt-BR">
                <a:latin typeface="Arial Black" panose="020B0A04020102020204" pitchFamily="34" charset="0"/>
              </a:rPr>
              <a:pPr/>
              <a:t>8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19666178-251A-4C65-97CE-F3A31EBB2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FA200D3-B4C6-4D24-A4BD-8C85D1676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CB5D14A4-6E76-47F2-8743-D267C7B617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1E3D50-9520-44B5-96EF-AC4DBFE6741C}" type="slidenum">
              <a:rPr lang="en-US" altLang="pt-BR">
                <a:latin typeface="Arial Black" panose="020B0A04020102020204" pitchFamily="34" charset="0"/>
              </a:rPr>
              <a:pPr/>
              <a:t>9</a:t>
            </a:fld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112AAC7-D4D8-440C-8CFA-D09002FF1D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BD0257C-9513-4903-BB8C-5ACAE320A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F303C-AB27-4826-A6AD-ECDFFC086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731C26-7FC5-4B75-B36F-C50B211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2110F3-8DF9-4463-BD27-B6AD7392D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ECCF0C-8B30-4685-91EE-5C89DF57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E2EFA9-A189-468D-BCD6-1BF718911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76EF-E2AB-44DD-8556-C3BE12CF2146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3498946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73964-58D5-42AE-9FF8-01F2538F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724F78E-1DA8-4C77-9496-35B90D711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5395B4-B85B-449B-8D57-A39D102C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88DA83-2355-4B71-9EDC-95D187A9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C07879-5266-46B0-A228-70D45686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76EF-E2AB-44DD-8556-C3BE12CF2146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0381103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170DEF-9458-43FF-B352-03C62CD3E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E5739A-A8E4-42FC-854B-AD5D374CB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DCE9F9-B156-474D-A9C9-32883E3F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EC0D6D-6ECC-4504-AF05-91D177C8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7B8D0B-6F41-415A-9969-0A3B5045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76EF-E2AB-44DD-8556-C3BE12CF2146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725046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DE410-86C6-42D3-BE96-51CCEC32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A028C5-B737-475B-AE5D-921E45367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3A4A21-743B-4D07-B4CD-796BB14A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2F7B81-FE3F-47C8-B762-04E6AA76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80EE8D-0D27-40F5-9F96-880710DBC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76EF-E2AB-44DD-8556-C3BE12CF2146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7253113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7BBE4-DE07-410C-A4B9-BE3676DB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CC6398-5703-43C1-B806-5A959E25B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D0AB19-E685-44E2-B0F7-20428702B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71D11D-25F8-4BA8-BDA3-734536CE3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DF9FC4-CE04-4DB0-9C4D-47CD87FF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76EF-E2AB-44DD-8556-C3BE12CF2146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7434331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49E73-902F-4B08-B354-DCCD0A15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592592-4CEA-4B9C-9EDA-5A0E48CF3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1F3686-BEE5-4483-816A-557D00812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003AF2-CBB5-4045-9AC2-12418517C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FFDEA9-EE5A-4036-9992-9F0B38855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27FBB3-5132-41B2-B5CC-44FE2C82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76EF-E2AB-44DD-8556-C3BE12CF2146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707711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9D8A4-E2E0-4872-8918-2EB443D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DEA2CD-91DC-40A8-B244-75D306768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88E8850-CA24-4F74-AC34-0C191252F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03E1F1-2BF4-42DF-A152-4940229AA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D191F89-064C-4C6C-85E8-2EDCD7F39B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7EC4FCF-986F-481E-921C-D84F31D1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155CEE4-DEF3-436D-9DAC-7E002FB0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E2C40B8-D793-414E-84BA-75D0C463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76EF-E2AB-44DD-8556-C3BE12CF2146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3985456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8E6C7-EBA8-4B5E-8640-143EB181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511DF99-FAFA-486A-904B-B9AB9FCD5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962E53A-3B6E-415D-AB42-AACED0F3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60CEFF2-F0EB-4805-8157-A47DC6EF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76EF-E2AB-44DD-8556-C3BE12CF2146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3225360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598788F-6AA0-40B2-A72C-D90CE90E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EC30E39-4B8A-4FA9-BD66-3AC0452B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1FA6DF-3F4B-48B5-B557-D045E0F0B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76EF-E2AB-44DD-8556-C3BE12CF2146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4647296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4A717-D5DE-4538-8FB3-623A2D3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F4E19F-6D4C-4186-A71F-D38EEDFA6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8A5A62-475B-40F4-B7CD-6429873C8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3A478E-0D1F-40CE-B88B-6D2DFCCFB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E05D86-2AAA-463D-9E89-831A1254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A5C3AE-0806-466E-B7B5-0C83466F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76EF-E2AB-44DD-8556-C3BE12CF2146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8923862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156AB-16AE-4FF4-AD92-67AEEFD3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24F70DB-9331-495C-B876-1F71856FE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946F8A-53AA-447F-9301-96C4F3BEC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E00285-CAF7-4656-814C-C64746D19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41B9DA-0C14-4577-8CA5-06C8A6819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0744A49-AD00-4B89-AA22-793E20DD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76EF-E2AB-44DD-8556-C3BE12CF2146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4461971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6B630EF-19E7-4C8C-A675-AF7AF665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AC1CA5-C8E8-4753-A095-C6770B825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4F2B62-ECCA-41DE-A07D-090D17219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912BE6-28E5-4278-B427-1B6F02E9A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D31F8-6925-407B-B48E-A0424FAF0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A76EF-E2AB-44DD-8556-C3BE12CF2146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7300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med">
    <p:fade thruBlk="1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://ethnopharmacology.com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3911AD9-1BF6-4491-AEBE-BDDB5698EA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>
                <a:latin typeface="Comic Sans MS" pitchFamily="66" charset="0"/>
              </a:rPr>
              <a:t>Estudo da </a:t>
            </a:r>
            <a:r>
              <a:rPr lang="en-US" sz="6000" dirty="0" err="1">
                <a:latin typeface="Comic Sans MS" pitchFamily="66" charset="0"/>
              </a:rPr>
              <a:t>Biologia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31040CBB-01BB-4E21-B2C6-31DBEEBC14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1</a:t>
            </a:r>
          </a:p>
        </p:txBody>
      </p:sp>
      <p:pic>
        <p:nvPicPr>
          <p:cNvPr id="3076" name="Picture 4" descr="spider">
            <a:extLst>
              <a:ext uri="{FF2B5EF4-FFF2-40B4-BE49-F238E27FC236}">
                <a16:creationId xmlns:a16="http://schemas.microsoft.com/office/drawing/2014/main" id="{D8ED967E-8AAA-49A6-BDAD-D0EAE6FD0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46243"/>
            <a:ext cx="4445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2ACBD71F-6C43-42C4-AB87-441169DC2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>
                <a:solidFill>
                  <a:schemeClr val="tx1"/>
                </a:solidFill>
                <a:latin typeface="Comic Sans MS" pitchFamily="66" charset="0"/>
              </a:rPr>
              <a:t>Mais celulares Facts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7F81ED46-83FC-4606-B66A-58AE87BE71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5257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>
                <a:latin typeface="Comic Sans MS" pitchFamily="66" charset="0"/>
              </a:rPr>
              <a:t>Células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mais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complexas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são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chamados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Comic Sans MS" pitchFamily="66" charset="0"/>
              </a:rPr>
              <a:t>eucariontes</a:t>
            </a:r>
            <a:endParaRPr lang="en-US" b="1" dirty="0">
              <a:solidFill>
                <a:srgbClr val="FF330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b="1" dirty="0" err="1">
                <a:latin typeface="Comic Sans MS" pitchFamily="66" charset="0"/>
              </a:rPr>
              <a:t>Estas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células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Comic Sans MS" pitchFamily="66" charset="0"/>
              </a:rPr>
              <a:t>Têm</a:t>
            </a:r>
            <a:r>
              <a:rPr lang="en-US" b="1" dirty="0">
                <a:solidFill>
                  <a:srgbClr val="FF3300"/>
                </a:solidFill>
                <a:latin typeface="Comic Sans MS" pitchFamily="66" charset="0"/>
              </a:rPr>
              <a:t> um </a:t>
            </a:r>
            <a:r>
              <a:rPr lang="en-US" b="1" dirty="0" err="1">
                <a:solidFill>
                  <a:srgbClr val="FF3300"/>
                </a:solidFill>
                <a:latin typeface="Comic Sans MS" pitchFamily="66" charset="0"/>
              </a:rPr>
              <a:t>núcleo</a:t>
            </a:r>
            <a:r>
              <a:rPr lang="en-US" b="1" dirty="0">
                <a:solidFill>
                  <a:srgbClr val="FF3300"/>
                </a:solidFill>
                <a:latin typeface="Comic Sans MS" pitchFamily="66" charset="0"/>
              </a:rPr>
              <a:t> e </a:t>
            </a:r>
            <a:r>
              <a:rPr lang="en-US" b="1" dirty="0" err="1">
                <a:solidFill>
                  <a:srgbClr val="FF3300"/>
                </a:solidFill>
                <a:latin typeface="Comic Sans MS" pitchFamily="66" charset="0"/>
              </a:rPr>
              <a:t>organelas</a:t>
            </a:r>
            <a:r>
              <a:rPr lang="en-US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Comic Sans MS" pitchFamily="66" charset="0"/>
              </a:rPr>
              <a:t>ligados</a:t>
            </a:r>
            <a:r>
              <a:rPr lang="en-US" b="1" dirty="0">
                <a:solidFill>
                  <a:srgbClr val="FF3300"/>
                </a:solidFill>
                <a:latin typeface="Comic Sans MS" pitchFamily="66" charset="0"/>
              </a:rPr>
              <a:t> à </a:t>
            </a:r>
            <a:r>
              <a:rPr lang="en-US" b="1" dirty="0" err="1">
                <a:solidFill>
                  <a:srgbClr val="FF3300"/>
                </a:solidFill>
                <a:latin typeface="Comic Sans MS" pitchFamily="66" charset="0"/>
              </a:rPr>
              <a:t>membrana</a:t>
            </a:r>
            <a:endParaRPr lang="en-US" b="1" dirty="0">
              <a:solidFill>
                <a:srgbClr val="FF330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b="1" dirty="0" err="1">
                <a:solidFill>
                  <a:srgbClr val="FF3300"/>
                </a:solidFill>
                <a:latin typeface="Comic Sans MS" pitchFamily="66" charset="0"/>
              </a:rPr>
              <a:t>Plantas</a:t>
            </a:r>
            <a:r>
              <a:rPr lang="en-US" b="1" dirty="0">
                <a:solidFill>
                  <a:srgbClr val="FF33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FF3300"/>
                </a:solidFill>
                <a:latin typeface="Comic Sans MS" pitchFamily="66" charset="0"/>
              </a:rPr>
              <a:t>animais</a:t>
            </a:r>
            <a:r>
              <a:rPr lang="en-US" b="1" dirty="0">
                <a:solidFill>
                  <a:srgbClr val="FF33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FF3300"/>
                </a:solidFill>
                <a:latin typeface="Comic Sans MS" pitchFamily="66" charset="0"/>
              </a:rPr>
              <a:t>protistas</a:t>
            </a:r>
            <a:r>
              <a:rPr lang="en-US" b="1" dirty="0">
                <a:solidFill>
                  <a:srgbClr val="FF33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FF3300"/>
                </a:solidFill>
                <a:latin typeface="Comic Sans MS" pitchFamily="66" charset="0"/>
              </a:rPr>
              <a:t>fungos</a:t>
            </a:r>
            <a:r>
              <a:rPr lang="en-US" b="1" dirty="0">
                <a:solidFill>
                  <a:srgbClr val="FF3300"/>
                </a:solidFill>
                <a:latin typeface="Comic Sans MS" pitchFamily="66" charset="0"/>
              </a:rPr>
              <a:t> e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são</a:t>
            </a:r>
            <a:r>
              <a:rPr lang="en-US" b="1" dirty="0">
                <a:latin typeface="Comic Sans MS" pitchFamily="66" charset="0"/>
              </a:rPr>
              <a:t> exemplos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CAD0A-FB9B-4618-A89A-F8620AD2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10</a:t>
            </a:r>
          </a:p>
        </p:txBody>
      </p:sp>
      <p:pic>
        <p:nvPicPr>
          <p:cNvPr id="12293" name="Picture 6" descr="cell_structure">
            <a:extLst>
              <a:ext uri="{FF2B5EF4-FFF2-40B4-BE49-F238E27FC236}">
                <a16:creationId xmlns:a16="http://schemas.microsoft.com/office/drawing/2014/main" id="{68B57FB2-7B24-4F76-AC4A-74AFEE7F9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6957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F4C8AF2-0908-4045-8BE9-DB6C8F171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Comic Sans MS" pitchFamily="66" charset="0"/>
              </a:rPr>
              <a:t>Os</a:t>
            </a:r>
            <a:r>
              <a:rPr lang="en-US" dirty="0">
                <a:latin typeface="Comic Sans MS" pitchFamily="66" charset="0"/>
              </a:rPr>
              <a:t> organismos </a:t>
            </a:r>
            <a:r>
              <a:rPr lang="en-US" dirty="0" err="1">
                <a:latin typeface="Comic Sans MS" pitchFamily="66" charset="0"/>
              </a:rPr>
              <a:t>são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agrupados</a:t>
            </a:r>
            <a:r>
              <a:rPr lang="en-US" dirty="0">
                <a:latin typeface="Comic Sans MS" pitchFamily="66" charset="0"/>
              </a:rPr>
              <a:t> me </a:t>
            </a:r>
            <a:r>
              <a:rPr lang="en-US" dirty="0" err="1">
                <a:latin typeface="Comic Sans MS" pitchFamily="66" charset="0"/>
              </a:rPr>
              <a:t>função</a:t>
            </a:r>
            <a:r>
              <a:rPr lang="en-US" dirty="0">
                <a:latin typeface="Comic Sans MS" pitchFamily="66" charset="0"/>
              </a:rPr>
              <a:t> do </a:t>
            </a:r>
            <a:r>
              <a:rPr lang="en-US" dirty="0" err="1">
                <a:latin typeface="Comic Sans MS" pitchFamily="66" charset="0"/>
              </a:rPr>
              <a:t>número</a:t>
            </a:r>
            <a:r>
              <a:rPr lang="en-US" dirty="0">
                <a:latin typeface="Comic Sans MS" pitchFamily="66" charset="0"/>
              </a:rPr>
              <a:t> de </a:t>
            </a:r>
            <a:r>
              <a:rPr lang="en-US" dirty="0" err="1">
                <a:latin typeface="Comic Sans MS" pitchFamily="66" charset="0"/>
              </a:rPr>
              <a:t>células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57FD3C3-0EBA-43E4-8723-3B6D1BF6CC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5750" y="2017713"/>
            <a:ext cx="8229600" cy="39973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4000" b="1" dirty="0">
                <a:solidFill>
                  <a:srgbClr val="FF3300"/>
                </a:solidFill>
                <a:latin typeface="Comic Sans MS" pitchFamily="66" charset="0"/>
              </a:rPr>
              <a:t>Organismos </a:t>
            </a:r>
            <a:r>
              <a:rPr lang="en-US" sz="4000" b="1" dirty="0" err="1">
                <a:solidFill>
                  <a:srgbClr val="FF3300"/>
                </a:solidFill>
                <a:latin typeface="Comic Sans MS" pitchFamily="66" charset="0"/>
              </a:rPr>
              <a:t>unicelulares</a:t>
            </a:r>
            <a:endParaRPr lang="en-US" sz="4000" b="1" dirty="0">
              <a:solidFill>
                <a:srgbClr val="FF3300"/>
              </a:solidFill>
              <a:latin typeface="Comic Sans MS" pitchFamily="66" charset="0"/>
            </a:endParaRPr>
          </a:p>
          <a:p>
            <a:pPr lvl="1" eaLnBrk="1" hangingPunct="1">
              <a:defRPr/>
            </a:pPr>
            <a:r>
              <a:rPr lang="en-US" sz="3600" dirty="0" err="1">
                <a:latin typeface="Comic Sans MS" pitchFamily="66" charset="0"/>
              </a:rPr>
              <a:t>Organismo</a:t>
            </a:r>
            <a:r>
              <a:rPr lang="en-US" sz="3600" dirty="0">
                <a:latin typeface="Comic Sans MS" pitchFamily="66" charset="0"/>
              </a:rPr>
              <a:t> vivo </a:t>
            </a:r>
            <a:r>
              <a:rPr lang="en-US" sz="3600" dirty="0" err="1">
                <a:latin typeface="Comic Sans MS" pitchFamily="66" charset="0"/>
              </a:rPr>
              <a:t>composto</a:t>
            </a:r>
            <a:r>
              <a:rPr lang="en-US" sz="3600" dirty="0">
                <a:latin typeface="Comic Sans MS" pitchFamily="66" charset="0"/>
              </a:rPr>
              <a:t> por </a:t>
            </a:r>
            <a:r>
              <a:rPr lang="en-US" sz="3600" dirty="0" err="1">
                <a:latin typeface="Comic Sans MS" pitchFamily="66" charset="0"/>
              </a:rPr>
              <a:t>uma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única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célula</a:t>
            </a:r>
            <a:r>
              <a:rPr lang="en-US" sz="3600" dirty="0">
                <a:latin typeface="Comic Sans MS" pitchFamily="66" charset="0"/>
              </a:rPr>
              <a:t>. Ex. </a:t>
            </a:r>
            <a:r>
              <a:rPr lang="en-US" sz="3600" dirty="0" err="1">
                <a:latin typeface="Comic Sans MS" pitchFamily="66" charset="0"/>
              </a:rPr>
              <a:t>Bactérias</a:t>
            </a:r>
            <a:endParaRPr lang="en-US" sz="36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4000" b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4000" b="1" dirty="0">
                <a:solidFill>
                  <a:srgbClr val="FF3300"/>
                </a:solidFill>
                <a:latin typeface="Comic Sans MS" pitchFamily="66" charset="0"/>
              </a:rPr>
              <a:t>Organismos </a:t>
            </a:r>
            <a:r>
              <a:rPr lang="en-US" sz="4000" b="1" dirty="0" err="1">
                <a:solidFill>
                  <a:srgbClr val="FF3300"/>
                </a:solidFill>
                <a:latin typeface="Comic Sans MS" pitchFamily="66" charset="0"/>
              </a:rPr>
              <a:t>multicelulares</a:t>
            </a:r>
            <a:endParaRPr lang="en-US" sz="4000" b="1" dirty="0">
              <a:solidFill>
                <a:srgbClr val="FF3300"/>
              </a:solidFill>
              <a:latin typeface="Comic Sans MS" pitchFamily="66" charset="0"/>
            </a:endParaRPr>
          </a:p>
          <a:p>
            <a:pPr lvl="1" eaLnBrk="1" hangingPunct="1">
              <a:defRPr/>
            </a:pP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Organismo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composto</a:t>
            </a:r>
            <a:r>
              <a:rPr lang="en-US" sz="3600" dirty="0">
                <a:latin typeface="Comic Sans MS" pitchFamily="66" charset="0"/>
              </a:rPr>
              <a:t> de </a:t>
            </a:r>
            <a:r>
              <a:rPr lang="en-US" sz="3600" dirty="0" err="1">
                <a:latin typeface="Comic Sans MS" pitchFamily="66" charset="0"/>
              </a:rPr>
              <a:t>muitas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células</a:t>
            </a:r>
            <a:r>
              <a:rPr lang="en-US" sz="3600" dirty="0">
                <a:latin typeface="Comic Sans MS" pitchFamily="66" charset="0"/>
              </a:rPr>
              <a:t>, </a:t>
            </a:r>
            <a:r>
              <a:rPr lang="en-US" sz="3600" dirty="0" err="1">
                <a:latin typeface="Comic Sans MS" pitchFamily="66" charset="0"/>
              </a:rPr>
              <a:t>especializadas</a:t>
            </a:r>
            <a:r>
              <a:rPr lang="en-US" sz="3600" dirty="0">
                <a:latin typeface="Comic Sans MS" pitchFamily="66" charset="0"/>
              </a:rPr>
              <a:t>. </a:t>
            </a:r>
            <a:r>
              <a:rPr lang="en-US" sz="3600" dirty="0" err="1">
                <a:latin typeface="Comic Sans MS" pitchFamily="66" charset="0"/>
              </a:rPr>
              <a:t>Exemplo</a:t>
            </a:r>
            <a:r>
              <a:rPr lang="en-US" sz="3600" dirty="0">
                <a:latin typeface="Comic Sans MS" pitchFamily="66" charset="0"/>
              </a:rPr>
              <a:t>: Humanos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763485-72D2-4E0E-BD51-999D09DD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11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9941ADEE-5C08-47C2-AC95-42D29993C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676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dirty="0" err="1">
                <a:latin typeface="Comic Sans MS" pitchFamily="66" charset="0"/>
              </a:rPr>
              <a:t>Organismos</a:t>
            </a:r>
            <a:r>
              <a:rPr lang="en-US" sz="5400" dirty="0">
                <a:latin typeface="Comic Sans MS" pitchFamily="66" charset="0"/>
              </a:rPr>
              <a:t> </a:t>
            </a:r>
            <a:r>
              <a:rPr lang="en-US" sz="5400" dirty="0" err="1">
                <a:latin typeface="Comic Sans MS" pitchFamily="66" charset="0"/>
              </a:rPr>
              <a:t>reproduzem</a:t>
            </a:r>
            <a:r>
              <a:rPr lang="en-US" sz="5400" dirty="0">
                <a:latin typeface="Comic Sans MS" pitchFamily="66" charset="0"/>
              </a:rPr>
              <a:t> para </a:t>
            </a:r>
            <a:r>
              <a:rPr lang="en-US" sz="5400" dirty="0" err="1">
                <a:latin typeface="Comic Sans MS" pitchFamily="66" charset="0"/>
              </a:rPr>
              <a:t>transmitir</a:t>
            </a:r>
            <a:r>
              <a:rPr lang="en-US" sz="5400" dirty="0">
                <a:latin typeface="Comic Sans MS" pitchFamily="66" charset="0"/>
              </a:rPr>
              <a:t> as </a:t>
            </a:r>
            <a:r>
              <a:rPr lang="en-US" sz="5400" dirty="0" err="1">
                <a:latin typeface="Comic Sans MS" pitchFamily="66" charset="0"/>
              </a:rPr>
              <a:t>suas</a:t>
            </a:r>
            <a:r>
              <a:rPr lang="en-US" sz="5400" dirty="0">
                <a:latin typeface="Comic Sans MS" pitchFamily="66" charset="0"/>
              </a:rPr>
              <a:t> </a:t>
            </a:r>
            <a:r>
              <a:rPr lang="en-US" sz="5400" dirty="0" err="1">
                <a:latin typeface="Comic Sans MS" pitchFamily="66" charset="0"/>
              </a:rPr>
              <a:t>características</a:t>
            </a:r>
            <a:r>
              <a:rPr lang="en-US" sz="5400" dirty="0">
                <a:latin typeface="Comic Sans MS" pitchFamily="66" charset="0"/>
              </a:rPr>
              <a:t> </a:t>
            </a:r>
            <a:r>
              <a:rPr lang="en-US" sz="5400" dirty="0" err="1">
                <a:latin typeface="Comic Sans MS" pitchFamily="66" charset="0"/>
              </a:rPr>
              <a:t>genéticas</a:t>
            </a:r>
            <a:endParaRPr lang="en-US" sz="5400" dirty="0">
              <a:latin typeface="Comic Sans MS" pitchFamily="66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16F5A4-1C68-4B90-94DB-A030A529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12</a:t>
            </a:r>
          </a:p>
        </p:txBody>
      </p:sp>
      <p:pic>
        <p:nvPicPr>
          <p:cNvPr id="14340" name="Picture 4" descr="brownnoddynest01">
            <a:extLst>
              <a:ext uri="{FF2B5EF4-FFF2-40B4-BE49-F238E27FC236}">
                <a16:creationId xmlns:a16="http://schemas.microsoft.com/office/drawing/2014/main" id="{40564545-3CDB-4EE3-B730-A72801293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17926"/>
            <a:ext cx="512127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798296C-3729-481E-B564-8C486BF5F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err="1">
                <a:latin typeface="Comic Sans MS" pitchFamily="66" charset="0"/>
              </a:rPr>
              <a:t>Dois</a:t>
            </a:r>
            <a:r>
              <a:rPr lang="en-US" sz="4800" b="1" dirty="0">
                <a:latin typeface="Comic Sans MS" pitchFamily="66" charset="0"/>
              </a:rPr>
              <a:t> </a:t>
            </a:r>
            <a:r>
              <a:rPr lang="en-US" sz="4800" b="1" dirty="0" err="1">
                <a:latin typeface="Comic Sans MS" pitchFamily="66" charset="0"/>
              </a:rPr>
              <a:t>tipos</a:t>
            </a:r>
            <a:r>
              <a:rPr lang="en-US" sz="4800" b="1" dirty="0">
                <a:latin typeface="Comic Sans MS" pitchFamily="66" charset="0"/>
              </a:rPr>
              <a:t> de </a:t>
            </a:r>
            <a:r>
              <a:rPr lang="en-US" b="1" dirty="0" err="1">
                <a:latin typeface="Comic Sans MS" pitchFamily="66" charset="0"/>
              </a:rPr>
              <a:t>Reprodução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E212A90-FB99-497A-AD17-9A9A6A04FF8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8600" y="1825625"/>
            <a:ext cx="4286250" cy="4351338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3600" b="1" dirty="0" err="1">
                <a:solidFill>
                  <a:srgbClr val="FF3300"/>
                </a:solidFill>
                <a:latin typeface="Arial Black" panose="020B0A04020102020204" pitchFamily="34" charset="0"/>
              </a:rPr>
              <a:t>Reprodução</a:t>
            </a:r>
            <a:r>
              <a:rPr lang="en-US" sz="3600" b="1" dirty="0">
                <a:solidFill>
                  <a:srgbClr val="FF3300"/>
                </a:solidFill>
                <a:latin typeface="Arial Black" panose="020B0A04020102020204" pitchFamily="34" charset="0"/>
              </a:rPr>
              <a:t> sexual</a:t>
            </a:r>
          </a:p>
          <a:p>
            <a:pPr marL="609600" indent="-609600" eaLnBrk="1" hangingPunct="1">
              <a:defRPr/>
            </a:pPr>
            <a:r>
              <a:rPr lang="en-US" b="1" dirty="0" err="1">
                <a:latin typeface="Arial Black" panose="020B0A04020102020204" pitchFamily="34" charset="0"/>
              </a:rPr>
              <a:t>Envolve</a:t>
            </a:r>
            <a:r>
              <a:rPr lang="en-US" b="1" dirty="0">
                <a:latin typeface="Arial Black" panose="020B0A04020102020204" pitchFamily="34" charset="0"/>
              </a:rPr>
              <a:t> 2 pais </a:t>
            </a:r>
            <a:r>
              <a:rPr lang="en-US" b="1" dirty="0" err="1">
                <a:latin typeface="Arial Black" panose="020B0A04020102020204" pitchFamily="34" charset="0"/>
              </a:rPr>
              <a:t>ou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genitores</a:t>
            </a:r>
            <a:endParaRPr lang="en-US" b="1" dirty="0">
              <a:latin typeface="Arial Black" panose="020B0A04020102020204" pitchFamily="34" charset="0"/>
            </a:endParaRPr>
          </a:p>
          <a:p>
            <a:pPr marL="609600" indent="-609600" eaLnBrk="1" hangingPunct="1">
              <a:defRPr/>
            </a:pPr>
            <a:r>
              <a:rPr lang="en-US" b="1" dirty="0" err="1">
                <a:latin typeface="Arial Black" panose="020B0A04020102020204" pitchFamily="34" charset="0"/>
              </a:rPr>
              <a:t>Óvulo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fecundado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pelo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espermatozóide</a:t>
            </a:r>
            <a:r>
              <a:rPr lang="en-US" b="1" dirty="0">
                <a:latin typeface="Arial Black" panose="020B0A04020102020204" pitchFamily="34" charset="0"/>
              </a:rPr>
              <a:t> para </a:t>
            </a:r>
            <a:r>
              <a:rPr lang="en-US" b="1" dirty="0" err="1">
                <a:latin typeface="Arial Black" panose="020B0A04020102020204" pitchFamily="34" charset="0"/>
              </a:rPr>
              <a:t>fazer</a:t>
            </a:r>
            <a:r>
              <a:rPr lang="en-US" b="1" dirty="0">
                <a:latin typeface="Arial Black" panose="020B0A04020102020204" pitchFamily="34" charset="0"/>
              </a:rPr>
              <a:t> um </a:t>
            </a:r>
            <a:r>
              <a:rPr lang="en-US" b="1" dirty="0" err="1">
                <a:latin typeface="Arial Black" panose="020B0A04020102020204" pitchFamily="34" charset="0"/>
              </a:rPr>
              <a:t>zigoto</a:t>
            </a:r>
            <a:endParaRPr lang="en-US" b="1" dirty="0">
              <a:latin typeface="Arial Black" panose="020B0A04020102020204" pitchFamily="34" charset="0"/>
            </a:endParaRPr>
          </a:p>
          <a:p>
            <a:pPr marL="609600" indent="-609600">
              <a:defRPr/>
            </a:pPr>
            <a:r>
              <a:rPr lang="pt-PT" altLang="pt-BR" sz="2400" dirty="0">
                <a:latin typeface="Arial Black" panose="020B0A04020102020204" pitchFamily="34" charset="0"/>
              </a:rPr>
              <a:t>Descendência</a:t>
            </a:r>
            <a:endParaRPr lang="pt-PT" altLang="pt-BR" sz="4800" dirty="0">
              <a:latin typeface="Arial Black" panose="020B0A04020102020204" pitchFamily="34" charset="0"/>
            </a:endParaRPr>
          </a:p>
          <a:p>
            <a:pPr marL="609600" indent="-609600" eaLnBrk="1" hangingPunct="1">
              <a:defRPr/>
            </a:pPr>
            <a:r>
              <a:rPr lang="en-US" b="1" dirty="0">
                <a:latin typeface="Arial Black" panose="020B0A04020102020204" pitchFamily="34" charset="0"/>
              </a:rPr>
              <a:t>DIFERENTE dos pais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9EACDAC-E457-436F-9F02-FA2E8C26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13</a:t>
            </a:r>
          </a:p>
        </p:txBody>
      </p:sp>
      <p:pic>
        <p:nvPicPr>
          <p:cNvPr id="15365" name="Picture 7" descr="weasleys2">
            <a:extLst>
              <a:ext uri="{FF2B5EF4-FFF2-40B4-BE49-F238E27FC236}">
                <a16:creationId xmlns:a16="http://schemas.microsoft.com/office/drawing/2014/main" id="{519964E3-E3D2-42AC-991E-9A1C6CA1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5625"/>
            <a:ext cx="39624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5E888DED-6CB3-42A6-B661-CBEDD50F8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>
                <a:latin typeface="Comic Sans MS" pitchFamily="66" charset="0"/>
              </a:rPr>
              <a:t>Dois tipos de </a:t>
            </a:r>
            <a:r>
              <a:rPr lang="en-US" b="1">
                <a:latin typeface="Comic Sans MS" pitchFamily="66" charset="0"/>
              </a:rPr>
              <a:t>Reprodução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C912D69-483F-46FB-B8E1-64E704FCEBC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1000" y="1825625"/>
            <a:ext cx="4133850" cy="4351338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4000" b="1" dirty="0" err="1">
                <a:solidFill>
                  <a:srgbClr val="FF3300"/>
                </a:solidFill>
                <a:latin typeface="Comic Sans MS" pitchFamily="66" charset="0"/>
              </a:rPr>
              <a:t>Reprodução</a:t>
            </a:r>
            <a:r>
              <a:rPr lang="en-US" sz="40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Comic Sans MS" pitchFamily="66" charset="0"/>
              </a:rPr>
              <a:t>assexuada</a:t>
            </a:r>
            <a:endParaRPr lang="en-US" sz="4000" b="1" dirty="0">
              <a:solidFill>
                <a:srgbClr val="FF3300"/>
              </a:solidFill>
              <a:latin typeface="Comic Sans MS" pitchFamily="66" charset="0"/>
            </a:endParaRPr>
          </a:p>
          <a:p>
            <a:pPr marL="609600" indent="-609600" eaLnBrk="1" hangingPunct="1">
              <a:defRPr/>
            </a:pPr>
            <a:r>
              <a:rPr lang="en-US" sz="3200" b="1" dirty="0" err="1">
                <a:latin typeface="Comic Sans MS" pitchFamily="66" charset="0"/>
              </a:rPr>
              <a:t>Envolve</a:t>
            </a:r>
            <a:r>
              <a:rPr lang="en-US" sz="3200" b="1" dirty="0">
                <a:latin typeface="Comic Sans MS" pitchFamily="66" charset="0"/>
              </a:rPr>
              <a:t> um </a:t>
            </a:r>
            <a:r>
              <a:rPr lang="en-US" sz="3200" b="1" dirty="0" err="1">
                <a:latin typeface="Comic Sans MS" pitchFamily="66" charset="0"/>
              </a:rPr>
              <a:t>único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3200" b="1" dirty="0" err="1">
                <a:latin typeface="Comic Sans MS" pitchFamily="66" charset="0"/>
              </a:rPr>
              <a:t>organismo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3200" b="1" dirty="0" err="1">
                <a:latin typeface="Comic Sans MS" pitchFamily="66" charset="0"/>
              </a:rPr>
              <a:t>ou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3200" b="1" dirty="0" err="1">
                <a:latin typeface="Comic Sans MS" pitchFamily="66" charset="0"/>
              </a:rPr>
              <a:t>célula</a:t>
            </a:r>
            <a:endParaRPr lang="en-US" sz="3200" b="1" dirty="0">
              <a:latin typeface="Comic Sans MS" pitchFamily="66" charset="0"/>
            </a:endParaRPr>
          </a:p>
          <a:p>
            <a:pPr marL="609600" indent="-609600" eaLnBrk="1" hangingPunct="1">
              <a:defRPr/>
            </a:pPr>
            <a:r>
              <a:rPr lang="en-US" sz="3200" b="1" dirty="0" err="1">
                <a:latin typeface="Comic Sans MS" pitchFamily="66" charset="0"/>
              </a:rPr>
              <a:t>célula</a:t>
            </a:r>
            <a:r>
              <a:rPr lang="en-US" sz="3200" b="1" dirty="0">
                <a:latin typeface="Comic Sans MS" pitchFamily="66" charset="0"/>
              </a:rPr>
              <a:t> se divide</a:t>
            </a:r>
          </a:p>
          <a:p>
            <a:pPr marL="609600" indent="-609600" eaLnBrk="1" hangingPunct="1">
              <a:defRPr/>
            </a:pPr>
            <a:r>
              <a:rPr lang="en-US" sz="3200" b="1" dirty="0" err="1">
                <a:latin typeface="Comic Sans MS" pitchFamily="66" charset="0"/>
              </a:rPr>
              <a:t>descendente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3200" b="1" dirty="0" err="1">
                <a:latin typeface="Comic Sans MS" pitchFamily="66" charset="0"/>
              </a:rPr>
              <a:t>idêntico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3200" b="1" dirty="0" err="1">
                <a:latin typeface="Comic Sans MS" pitchFamily="66" charset="0"/>
              </a:rPr>
              <a:t>ao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3200" b="1" dirty="0" err="1">
                <a:latin typeface="Comic Sans MS" pitchFamily="66" charset="0"/>
              </a:rPr>
              <a:t>pai</a:t>
            </a:r>
            <a:endParaRPr lang="en-US" sz="4400" b="1" dirty="0">
              <a:latin typeface="Comic Sans MS" pitchFamily="66" charset="0"/>
            </a:endParaRP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0A2A4E9-5970-4E14-A70C-FD1DFB58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14</a:t>
            </a:r>
          </a:p>
        </p:txBody>
      </p:sp>
      <p:pic>
        <p:nvPicPr>
          <p:cNvPr id="16389" name="Picture 6" descr="Slide01">
            <a:extLst>
              <a:ext uri="{FF2B5EF4-FFF2-40B4-BE49-F238E27FC236}">
                <a16:creationId xmlns:a16="http://schemas.microsoft.com/office/drawing/2014/main" id="{FC186C0D-01E3-4D5C-A07E-E366ECA33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2" y="1861759"/>
            <a:ext cx="3365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>
            <a:extLst>
              <a:ext uri="{FF2B5EF4-FFF2-40B4-BE49-F238E27FC236}">
                <a16:creationId xmlns:a16="http://schemas.microsoft.com/office/drawing/2014/main" id="{676C5506-D398-49E1-89D3-6AF6EACED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>
                <a:latin typeface="Comic Sans MS" pitchFamily="66" charset="0"/>
              </a:rPr>
              <a:t>As células têm um código genético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58A38-6921-4880-8C95-A9801800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15</a:t>
            </a:r>
          </a:p>
        </p:txBody>
      </p:sp>
      <p:pic>
        <p:nvPicPr>
          <p:cNvPr id="17412" name="Picture 6" descr="dna">
            <a:extLst>
              <a:ext uri="{FF2B5EF4-FFF2-40B4-BE49-F238E27FC236}">
                <a16:creationId xmlns:a16="http://schemas.microsoft.com/office/drawing/2014/main" id="{C3A824DB-7BB2-44DC-802C-781DB5220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91BEEAF-530E-4663-A0B7-7645F0599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>
                <a:latin typeface="Comic Sans MS" pitchFamily="66" charset="0"/>
              </a:rPr>
              <a:t>Código genético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DAE4098-6589-43BF-A524-AFA33E14A8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25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DNA</a:t>
            </a:r>
            <a:r>
              <a:rPr lang="en-US" sz="3600" b="1" dirty="0">
                <a:latin typeface="Comic Sans MS" pitchFamily="66" charset="0"/>
              </a:rPr>
              <a:t> (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ácido</a:t>
            </a: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desoxirribonucléico</a:t>
            </a:r>
            <a:r>
              <a:rPr lang="en-US" sz="3600" b="1" dirty="0">
                <a:latin typeface="Comic Sans MS" pitchFamily="66" charset="0"/>
              </a:rPr>
              <a:t>) </a:t>
            </a:r>
            <a:r>
              <a:rPr lang="en-US" sz="3600" b="1" dirty="0" err="1">
                <a:latin typeface="Comic Sans MS" pitchFamily="66" charset="0"/>
              </a:rPr>
              <a:t>Carrega</a:t>
            </a:r>
            <a:r>
              <a:rPr lang="en-US" sz="3600" b="1" dirty="0">
                <a:latin typeface="Comic Sans MS" pitchFamily="66" charset="0"/>
              </a:rPr>
              <a:t> o </a:t>
            </a:r>
            <a:r>
              <a:rPr lang="en-US" sz="3600" b="1" dirty="0" err="1">
                <a:latin typeface="Comic Sans MS" pitchFamily="66" charset="0"/>
              </a:rPr>
              <a:t>código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genético</a:t>
            </a:r>
            <a:r>
              <a:rPr lang="en-US" sz="3600" b="1" dirty="0">
                <a:latin typeface="Comic Sans MS" pitchFamily="66" charset="0"/>
              </a:rPr>
              <a:t> para </a:t>
            </a:r>
            <a:r>
              <a:rPr lang="en-US" sz="3600" b="1" dirty="0" err="1">
                <a:latin typeface="Comic Sans MS" pitchFamily="66" charset="0"/>
              </a:rPr>
              <a:t>todos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os</a:t>
            </a:r>
            <a:r>
              <a:rPr lang="en-US" sz="3600" b="1" dirty="0">
                <a:latin typeface="Comic Sans MS" pitchFamily="66" charset="0"/>
              </a:rPr>
              <a:t> organismos</a:t>
            </a:r>
          </a:p>
          <a:p>
            <a:pPr eaLnBrk="1" hangingPunct="1">
              <a:defRPr/>
            </a:pP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Todos</a:t>
            </a: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os</a:t>
            </a: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organismos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possuem</a:t>
            </a:r>
            <a:r>
              <a:rPr lang="en-US" sz="3600" b="1" dirty="0">
                <a:latin typeface="Comic Sans MS" pitchFamily="66" charset="0"/>
              </a:rPr>
              <a:t> DNA</a:t>
            </a:r>
          </a:p>
          <a:p>
            <a:pPr eaLnBrk="1" hangingPunct="1">
              <a:defRPr/>
            </a:pPr>
            <a:r>
              <a:rPr lang="en-US" sz="3600" b="1" dirty="0">
                <a:latin typeface="Comic Sans MS" pitchFamily="66" charset="0"/>
              </a:rPr>
              <a:t>DNA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codifica</a:t>
            </a: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 para as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proteínas</a:t>
            </a:r>
            <a:r>
              <a:rPr lang="en-US" sz="3600" b="1" dirty="0">
                <a:latin typeface="Comic Sans MS" pitchFamily="66" charset="0"/>
              </a:rPr>
              <a:t> que </a:t>
            </a:r>
            <a:r>
              <a:rPr lang="en-US" sz="3600" b="1" dirty="0" err="1">
                <a:latin typeface="Comic Sans MS" pitchFamily="66" charset="0"/>
              </a:rPr>
              <a:t>compõem</a:t>
            </a:r>
            <a:r>
              <a:rPr lang="en-US" sz="3600" b="1" dirty="0">
                <a:latin typeface="Comic Sans MS" pitchFamily="66" charset="0"/>
              </a:rPr>
              <a:t> as </a:t>
            </a:r>
            <a:r>
              <a:rPr lang="en-US" sz="3600" b="1" dirty="0" err="1">
                <a:latin typeface="Comic Sans MS" pitchFamily="66" charset="0"/>
              </a:rPr>
              <a:t>células</a:t>
            </a:r>
            <a:r>
              <a:rPr lang="en-US" sz="3600" b="1" dirty="0">
                <a:latin typeface="Comic Sans MS" pitchFamily="66" charset="0"/>
              </a:rPr>
              <a:t> e </a:t>
            </a:r>
            <a:r>
              <a:rPr lang="en-US" sz="3600" b="1" dirty="0" err="1">
                <a:latin typeface="Comic Sans MS" pitchFamily="66" charset="0"/>
              </a:rPr>
              <a:t>faz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todo</a:t>
            </a:r>
            <a:r>
              <a:rPr lang="en-US" sz="3600" b="1" dirty="0">
                <a:latin typeface="Comic Sans MS" pitchFamily="66" charset="0"/>
              </a:rPr>
              <a:t> o </a:t>
            </a:r>
            <a:r>
              <a:rPr lang="en-US" sz="3600" b="1" dirty="0" err="1">
                <a:latin typeface="Comic Sans MS" pitchFamily="66" charset="0"/>
              </a:rPr>
              <a:t>trabalho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celular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4D396B-E008-4F31-831D-BD9DBCC2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16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>
            <a:extLst>
              <a:ext uri="{FF2B5EF4-FFF2-40B4-BE49-F238E27FC236}">
                <a16:creationId xmlns:a16="http://schemas.microsoft.com/office/drawing/2014/main" id="{3F5D9C02-EA4C-4CA7-B88C-4AC502019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9089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>
                <a:latin typeface="Comic Sans MS" pitchFamily="66" charset="0"/>
              </a:rPr>
              <a:t>Organismos </a:t>
            </a:r>
            <a:r>
              <a:rPr lang="en-US" sz="4800" b="1" dirty="0" err="1">
                <a:latin typeface="Comic Sans MS" pitchFamily="66" charset="0"/>
              </a:rPr>
              <a:t>crescem</a:t>
            </a:r>
            <a:r>
              <a:rPr lang="en-US" sz="4800" b="1" dirty="0">
                <a:latin typeface="Comic Sans MS" pitchFamily="66" charset="0"/>
              </a:rPr>
              <a:t> e </a:t>
            </a:r>
            <a:r>
              <a:rPr lang="en-US" sz="4800" b="1" dirty="0" err="1">
                <a:latin typeface="Comic Sans MS" pitchFamily="66" charset="0"/>
              </a:rPr>
              <a:t>Desenvolvem</a:t>
            </a:r>
            <a:r>
              <a:rPr lang="en-US" sz="4800" b="1" dirty="0">
                <a:latin typeface="Comic Sans MS" pitchFamily="66" charset="0"/>
              </a:rPr>
              <a:t>-se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C7369-507C-4B80-8E4C-2A24BAAF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17</a:t>
            </a:r>
          </a:p>
        </p:txBody>
      </p:sp>
      <p:pic>
        <p:nvPicPr>
          <p:cNvPr id="19460" name="Picture 6" descr="bellfrog_illus">
            <a:extLst>
              <a:ext uri="{FF2B5EF4-FFF2-40B4-BE49-F238E27FC236}">
                <a16:creationId xmlns:a16="http://schemas.microsoft.com/office/drawing/2014/main" id="{BA06AEDF-2B41-43B4-A111-D9BAF9739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72440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0D578747-1218-4F0C-A02D-0ADA2DEE9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>
                <a:latin typeface="Comic Sans MS" pitchFamily="66" charset="0"/>
              </a:rPr>
              <a:t>Crescimento e Desenvolvimento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5F70058D-0B17-49E4-B58F-4AC5D302F6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9550" y="1752600"/>
            <a:ext cx="565785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>
                <a:latin typeface="Comic Sans MS" pitchFamily="66" charset="0"/>
              </a:rPr>
              <a:t>Organismos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crescem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produzindo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mais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células</a:t>
            </a:r>
            <a:r>
              <a:rPr lang="en-US" sz="3600" b="1" dirty="0">
                <a:latin typeface="Comic Sans MS" pitchFamily="66" charset="0"/>
              </a:rPr>
              <a:t> e </a:t>
            </a:r>
            <a:r>
              <a:rPr lang="en-US" sz="3600" b="1" dirty="0" err="1">
                <a:latin typeface="Comic Sans MS" pitchFamily="66" charset="0"/>
              </a:rPr>
              <a:t>pelo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alargamento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celular</a:t>
            </a:r>
            <a:endParaRPr lang="en-US" sz="3600" b="1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600" b="1" dirty="0" err="1">
                <a:latin typeface="Comic Sans MS" pitchFamily="66" charset="0"/>
              </a:rPr>
              <a:t>Organismos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desenvolve</a:t>
            </a: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-se</a:t>
            </a:r>
            <a:r>
              <a:rPr lang="en-US" sz="3600" b="1" dirty="0">
                <a:latin typeface="Comic Sans MS" pitchFamily="66" charset="0"/>
              </a:rPr>
              <a:t> à </a:t>
            </a:r>
            <a:r>
              <a:rPr lang="en-US" sz="3600" b="1" dirty="0" err="1">
                <a:latin typeface="Comic Sans MS" pitchFamily="66" charset="0"/>
              </a:rPr>
              <a:t>medida</a:t>
            </a:r>
            <a:r>
              <a:rPr lang="en-US" sz="3600" b="1" dirty="0">
                <a:latin typeface="Comic Sans MS" pitchFamily="66" charset="0"/>
              </a:rPr>
              <a:t> que </a:t>
            </a:r>
            <a:r>
              <a:rPr lang="en-US" sz="3600" b="1" dirty="0" err="1">
                <a:latin typeface="Comic Sans MS" pitchFamily="66" charset="0"/>
              </a:rPr>
              <a:t>amadurecem</a:t>
            </a:r>
            <a:r>
              <a:rPr lang="en-US" sz="3600" b="1" dirty="0">
                <a:latin typeface="Comic Sans MS" pitchFamily="66" charset="0"/>
              </a:rPr>
              <a:t> num </a:t>
            </a:r>
            <a:r>
              <a:rPr lang="en-US" sz="3600" b="1" dirty="0" err="1">
                <a:latin typeface="Comic Sans MS" pitchFamily="66" charset="0"/>
              </a:rPr>
              <a:t>organismo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adulto</a:t>
            </a:r>
            <a:endParaRPr lang="en-US" sz="3600" b="1" dirty="0">
              <a:latin typeface="Comic Sans MS" pitchFamily="66" charset="0"/>
            </a:endParaRPr>
          </a:p>
          <a:p>
            <a:pPr eaLnBrk="1" hangingPunct="1">
              <a:defRPr/>
            </a:pP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C95AC-32B2-4E18-B4E9-5D768576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18</a:t>
            </a:r>
          </a:p>
        </p:txBody>
      </p:sp>
      <p:pic>
        <p:nvPicPr>
          <p:cNvPr id="20485" name="Picture 5" descr="butterfly-hatch">
            <a:extLst>
              <a:ext uri="{FF2B5EF4-FFF2-40B4-BE49-F238E27FC236}">
                <a16:creationId xmlns:a16="http://schemas.microsoft.com/office/drawing/2014/main" id="{F267D5A8-3015-40FC-8693-72F96FCA5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828800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752D2DDD-5340-49EE-8FA8-B3EAB860A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Comic Sans MS" pitchFamily="66" charset="0"/>
              </a:rPr>
              <a:t>As </a:t>
            </a:r>
            <a:r>
              <a:rPr lang="en-US" b="1" dirty="0" err="1">
                <a:latin typeface="Comic Sans MS" pitchFamily="66" charset="0"/>
              </a:rPr>
              <a:t>células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precisam</a:t>
            </a:r>
            <a:r>
              <a:rPr lang="en-US" b="1" dirty="0">
                <a:latin typeface="Comic Sans MS" pitchFamily="66" charset="0"/>
              </a:rPr>
              <a:t> de </a:t>
            </a:r>
            <a:r>
              <a:rPr lang="en-US" b="1" dirty="0" err="1">
                <a:latin typeface="Comic Sans MS" pitchFamily="66" charset="0"/>
              </a:rPr>
              <a:t>alimento</a:t>
            </a:r>
            <a:r>
              <a:rPr lang="en-US" b="1" dirty="0">
                <a:latin typeface="Comic Sans MS" pitchFamily="66" charset="0"/>
              </a:rPr>
              <a:t> e </a:t>
            </a:r>
            <a:r>
              <a:rPr lang="en-US" b="1" dirty="0" err="1">
                <a:latin typeface="Comic Sans MS" pitchFamily="66" charset="0"/>
              </a:rPr>
              <a:t>energia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9A45C-DF05-4D56-A2FD-6F90395C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19</a:t>
            </a:r>
          </a:p>
        </p:txBody>
      </p:sp>
      <p:pic>
        <p:nvPicPr>
          <p:cNvPr id="21508" name="Picture 5" descr="african-lion-picture">
            <a:extLst>
              <a:ext uri="{FF2B5EF4-FFF2-40B4-BE49-F238E27FC236}">
                <a16:creationId xmlns:a16="http://schemas.microsoft.com/office/drawing/2014/main" id="{EF0AAE5C-D97D-45D0-977D-30B72596A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5629275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F584C7D-09CD-42B0-BC3F-6E69D53C2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>
                <a:latin typeface="Comic Sans MS" pitchFamily="66" charset="0"/>
              </a:rPr>
              <a:t>O que é </a:t>
            </a:r>
            <a:r>
              <a:rPr lang="pt-BR" sz="4800" b="1" dirty="0">
                <a:latin typeface="Comic Sans MS" pitchFamily="66" charset="0"/>
              </a:rPr>
              <a:t>Biologia</a:t>
            </a:r>
            <a:r>
              <a:rPr lang="en-US" sz="4800" b="1" dirty="0">
                <a:latin typeface="Comic Sans MS" pitchFamily="66" charset="0"/>
              </a:rPr>
              <a:t>?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AFF5E31-0655-43BF-A133-1131824356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825625"/>
            <a:ext cx="8686800" cy="43513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000" b="1" dirty="0">
                <a:solidFill>
                  <a:srgbClr val="008000"/>
                </a:solidFill>
                <a:latin typeface="Arial Black" panose="020B0A04020102020204" pitchFamily="34" charset="0"/>
              </a:rPr>
              <a:t>Biologia</a:t>
            </a:r>
            <a:r>
              <a:rPr lang="en-US" sz="3600" b="1" dirty="0">
                <a:solidFill>
                  <a:srgbClr val="008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>
                <a:latin typeface="Arial Black" panose="020B0A04020102020204" pitchFamily="34" charset="0"/>
              </a:rPr>
              <a:t>é o </a:t>
            </a:r>
            <a:r>
              <a:rPr lang="en-US" sz="3600" b="1" dirty="0" err="1">
                <a:latin typeface="Arial Black" panose="020B0A04020102020204" pitchFamily="34" charset="0"/>
              </a:rPr>
              <a:t>estudo</a:t>
            </a:r>
            <a:r>
              <a:rPr lang="en-US" sz="3600" b="1" dirty="0">
                <a:latin typeface="Arial Black" panose="020B0A04020102020204" pitchFamily="34" charset="0"/>
              </a:rPr>
              <a:t> de </a:t>
            </a:r>
            <a:r>
              <a:rPr lang="en-US" sz="3600" b="1" dirty="0" err="1">
                <a:latin typeface="Arial Black" panose="020B0A04020102020204" pitchFamily="34" charset="0"/>
              </a:rPr>
              <a:t>todos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os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seres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vivos</a:t>
            </a:r>
            <a:endParaRPr lang="en-US" sz="3600" b="1" dirty="0"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Os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seres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vivos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são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chamados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4000" b="1" dirty="0">
                <a:solidFill>
                  <a:srgbClr val="008000"/>
                </a:solidFill>
                <a:latin typeface="Arial Black" panose="020B0A04020102020204" pitchFamily="34" charset="0"/>
              </a:rPr>
              <a:t>organismos</a:t>
            </a:r>
          </a:p>
          <a:p>
            <a:pPr>
              <a:defRPr/>
            </a:pPr>
            <a:r>
              <a:rPr lang="en-US" sz="3600" b="1" dirty="0">
                <a:latin typeface="Arial Black" panose="020B0A04020102020204" pitchFamily="34" charset="0"/>
              </a:rPr>
              <a:t>Organismos </a:t>
            </a:r>
            <a:r>
              <a:rPr lang="en-US" sz="3600" b="1" dirty="0" err="1">
                <a:latin typeface="Arial Black" panose="020B0A04020102020204" pitchFamily="34" charset="0"/>
              </a:rPr>
              <a:t>incluem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bactérias</a:t>
            </a:r>
            <a:r>
              <a:rPr lang="en-US" sz="3600" b="1" dirty="0">
                <a:latin typeface="Arial Black" panose="020B0A04020102020204" pitchFamily="34" charset="0"/>
              </a:rPr>
              <a:t>,</a:t>
            </a:r>
            <a:r>
              <a:rPr lang="pt-BR" sz="3600" dirty="0">
                <a:latin typeface="Arial Black" panose="020B0A04020102020204" pitchFamily="34" charset="0"/>
              </a:rPr>
              <a:t> </a:t>
            </a:r>
            <a:r>
              <a:rPr lang="pt-BR" sz="3600" dirty="0" err="1">
                <a:latin typeface="Arial Black" panose="020B0A04020102020204" pitchFamily="34" charset="0"/>
              </a:rPr>
              <a:t>Archaeas</a:t>
            </a:r>
            <a:r>
              <a:rPr lang="pt-BR" sz="3600" dirty="0">
                <a:latin typeface="Arial Black" panose="020B0A04020102020204" pitchFamily="34" charset="0"/>
              </a:rPr>
              <a:t>,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protistas</a:t>
            </a:r>
            <a:r>
              <a:rPr lang="en-US" sz="3600" b="1" dirty="0">
                <a:latin typeface="Arial Black" panose="020B0A04020102020204" pitchFamily="34" charset="0"/>
              </a:rPr>
              <a:t>, </a:t>
            </a:r>
            <a:r>
              <a:rPr lang="en-US" sz="3600" b="1" dirty="0" err="1">
                <a:latin typeface="Arial Black" panose="020B0A04020102020204" pitchFamily="34" charset="0"/>
              </a:rPr>
              <a:t>fungos</a:t>
            </a:r>
            <a:r>
              <a:rPr lang="en-US" sz="3600" b="1" dirty="0">
                <a:latin typeface="Arial Black" panose="020B0A04020102020204" pitchFamily="34" charset="0"/>
              </a:rPr>
              <a:t>, </a:t>
            </a:r>
            <a:r>
              <a:rPr lang="en-US" sz="3600" b="1" dirty="0" err="1">
                <a:latin typeface="Arial Black" panose="020B0A04020102020204" pitchFamily="34" charset="0"/>
              </a:rPr>
              <a:t>plantas</a:t>
            </a:r>
            <a:r>
              <a:rPr lang="en-US" sz="3600" b="1" dirty="0">
                <a:latin typeface="Arial Black" panose="020B0A04020102020204" pitchFamily="34" charset="0"/>
              </a:rPr>
              <a:t>, </a:t>
            </a:r>
            <a:r>
              <a:rPr lang="en-US" sz="3600" b="1" dirty="0" err="1">
                <a:latin typeface="Arial Black" panose="020B0A04020102020204" pitchFamily="34" charset="0"/>
              </a:rPr>
              <a:t>animais</a:t>
            </a:r>
            <a:r>
              <a:rPr lang="en-US" sz="3600" b="1" dirty="0">
                <a:latin typeface="Arial Black" panose="020B0A04020102020204" pitchFamily="34" charset="0"/>
              </a:rPr>
              <a:t>, </a:t>
            </a:r>
            <a:r>
              <a:rPr lang="en-US" sz="3600" b="1" dirty="0" err="1">
                <a:latin typeface="Arial Black" panose="020B0A04020102020204" pitchFamily="34" charset="0"/>
              </a:rPr>
              <a:t>além</a:t>
            </a:r>
            <a:r>
              <a:rPr lang="en-US" sz="3600" b="1" dirty="0">
                <a:latin typeface="Arial Black" panose="020B0A04020102020204" pitchFamily="34" charset="0"/>
              </a:rPr>
              <a:t> de vírus.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55ACC2-2EF9-44A5-B943-EA81ED78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dirty="0"/>
              <a:t>2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>
            <a:extLst>
              <a:ext uri="{FF2B5EF4-FFF2-40B4-BE49-F238E27FC236}">
                <a16:creationId xmlns:a16="http://schemas.microsoft.com/office/drawing/2014/main" id="{E16A3F76-7166-496B-93C5-242E7A859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>
                <a:latin typeface="Comic Sans MS" pitchFamily="66" charset="0"/>
              </a:rPr>
              <a:t>	</a:t>
            </a:r>
            <a:r>
              <a:rPr lang="en-US" sz="4800" b="1" dirty="0" err="1">
                <a:latin typeface="Comic Sans MS" pitchFamily="66" charset="0"/>
              </a:rPr>
              <a:t>Necessidades</a:t>
            </a:r>
            <a:r>
              <a:rPr lang="en-US" sz="4800" b="1" dirty="0">
                <a:latin typeface="Comic Sans MS" pitchFamily="66" charset="0"/>
              </a:rPr>
              <a:t> </a:t>
            </a:r>
            <a:r>
              <a:rPr lang="en-US" sz="4800" b="1" dirty="0" err="1">
                <a:latin typeface="Comic Sans MS" pitchFamily="66" charset="0"/>
              </a:rPr>
              <a:t>alimentares</a:t>
            </a:r>
            <a:endParaRPr lang="en-US" sz="4800" b="1" dirty="0">
              <a:latin typeface="Comic Sans MS" pitchFamily="66" charset="0"/>
            </a:endParaRPr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60ACCE9F-BC53-4842-A0BD-B611C1A6768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8600" y="1447800"/>
            <a:ext cx="5181600" cy="495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err="1">
                <a:solidFill>
                  <a:srgbClr val="FF3300"/>
                </a:solidFill>
                <a:latin typeface="Comic Sans MS" pitchFamily="66" charset="0"/>
              </a:rPr>
              <a:t>Autotrofos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pode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fazer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sua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própria</a:t>
            </a:r>
            <a:r>
              <a:rPr lang="en-US" sz="3200" dirty="0">
                <a:latin typeface="Comic Sans MS" pitchFamily="66" charset="0"/>
              </a:rPr>
              <a:t> comida</a:t>
            </a:r>
          </a:p>
          <a:p>
            <a:pPr eaLnBrk="1" hangingPunct="1">
              <a:defRPr/>
            </a:pPr>
            <a:r>
              <a:rPr lang="en-US" sz="3200" dirty="0" err="1">
                <a:solidFill>
                  <a:srgbClr val="FF3300"/>
                </a:solidFill>
                <a:latin typeface="Comic Sans MS" pitchFamily="66" charset="0"/>
              </a:rPr>
              <a:t>fotoautótrofos</a:t>
            </a:r>
            <a:r>
              <a:rPr lang="en-US" sz="3200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usar</a:t>
            </a:r>
            <a:r>
              <a:rPr lang="en-US" sz="3200" dirty="0">
                <a:latin typeface="Comic Sans MS" pitchFamily="66" charset="0"/>
              </a:rPr>
              <a:t> a luz solar para </a:t>
            </a:r>
            <a:r>
              <a:rPr lang="en-US" sz="3200" dirty="0" err="1">
                <a:latin typeface="Comic Sans MS" pitchFamily="66" charset="0"/>
              </a:rPr>
              <a:t>fazer</a:t>
            </a:r>
            <a:r>
              <a:rPr lang="en-US" sz="3200" dirty="0">
                <a:latin typeface="Comic Sans MS" pitchFamily="66" charset="0"/>
              </a:rPr>
              <a:t> o </a:t>
            </a:r>
            <a:r>
              <a:rPr lang="en-US" sz="3200" dirty="0" err="1">
                <a:latin typeface="Comic Sans MS" pitchFamily="66" charset="0"/>
              </a:rPr>
              <a:t>alimento</a:t>
            </a:r>
            <a:r>
              <a:rPr lang="en-US" sz="3200" dirty="0">
                <a:latin typeface="Comic Sans MS" pitchFamily="66" charset="0"/>
              </a:rPr>
              <a:t> (</a:t>
            </a:r>
            <a:r>
              <a:rPr lang="en-US" sz="3200" dirty="0" err="1">
                <a:latin typeface="Comic Sans MS" pitchFamily="66" charset="0"/>
              </a:rPr>
              <a:t>fotossíntese</a:t>
            </a:r>
            <a:r>
              <a:rPr lang="en-US" sz="3200" dirty="0">
                <a:latin typeface="Comic Sans MS" pitchFamily="66" charset="0"/>
              </a:rPr>
              <a:t>)</a:t>
            </a:r>
          </a:p>
          <a:p>
            <a:pPr eaLnBrk="1" hangingPunct="1">
              <a:defRPr/>
            </a:pPr>
            <a:r>
              <a:rPr lang="en-US" sz="3200" dirty="0" err="1">
                <a:solidFill>
                  <a:srgbClr val="FF3300"/>
                </a:solidFill>
                <a:latin typeface="Comic Sans MS" pitchFamily="66" charset="0"/>
              </a:rPr>
              <a:t>Quimioautótrofos</a:t>
            </a:r>
            <a:r>
              <a:rPr lang="en-US" sz="3200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utilize </a:t>
            </a:r>
            <a:r>
              <a:rPr lang="en-US" sz="3200" dirty="0" err="1">
                <a:latin typeface="Comic Sans MS" pitchFamily="66" charset="0"/>
              </a:rPr>
              <a:t>produtos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químicos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como</a:t>
            </a:r>
            <a:r>
              <a:rPr lang="en-US" sz="3200" dirty="0">
                <a:latin typeface="Comic Sans MS" pitchFamily="66" charset="0"/>
              </a:rPr>
              <a:t> ferro e </a:t>
            </a:r>
            <a:r>
              <a:rPr lang="en-US" sz="3200" dirty="0" err="1">
                <a:latin typeface="Comic Sans MS" pitchFamily="66" charset="0"/>
              </a:rPr>
              <a:t>enxofre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como</a:t>
            </a:r>
            <a:r>
              <a:rPr lang="en-US" sz="3200" dirty="0">
                <a:latin typeface="Comic Sans MS" pitchFamily="66" charset="0"/>
              </a:rPr>
              <a:t> a </a:t>
            </a:r>
            <a:r>
              <a:rPr lang="en-US" sz="3200" dirty="0" err="1">
                <a:latin typeface="Comic Sans MS" pitchFamily="66" charset="0"/>
              </a:rPr>
              <a:t>sua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energia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357AAD4-06DE-4281-AD37-BA400327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20</a:t>
            </a:r>
          </a:p>
        </p:txBody>
      </p:sp>
      <p:pic>
        <p:nvPicPr>
          <p:cNvPr id="22533" name="Picture 8" descr="AS3bSxJudyPJplants">
            <a:extLst>
              <a:ext uri="{FF2B5EF4-FFF2-40B4-BE49-F238E27FC236}">
                <a16:creationId xmlns:a16="http://schemas.microsoft.com/office/drawing/2014/main" id="{65D0F6BD-DA14-40C7-AA2D-BF5EBC59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20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BF029395-367B-4908-A06F-377F76D32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err="1">
                <a:latin typeface="Comic Sans MS" pitchFamily="66" charset="0"/>
              </a:rPr>
              <a:t>Necessidades</a:t>
            </a:r>
            <a:r>
              <a:rPr lang="en-US" sz="4800" b="1" dirty="0">
                <a:latin typeface="Comic Sans MS" pitchFamily="66" charset="0"/>
              </a:rPr>
              <a:t> </a:t>
            </a:r>
            <a:r>
              <a:rPr lang="en-US" sz="4800" b="1" dirty="0" err="1">
                <a:latin typeface="Comic Sans MS" pitchFamily="66" charset="0"/>
              </a:rPr>
              <a:t>alimentares</a:t>
            </a:r>
            <a:endParaRPr lang="en-US" sz="4800" b="1" dirty="0">
              <a:latin typeface="Comic Sans MS" pitchFamily="66" charset="0"/>
            </a:endParaRP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E63005DD-8AFF-438D-9DA1-DBC09F1C61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err="1">
                <a:solidFill>
                  <a:srgbClr val="FF3300"/>
                </a:solidFill>
                <a:latin typeface="Comic Sans MS" pitchFamily="66" charset="0"/>
              </a:rPr>
              <a:t>Heterotróficos</a:t>
            </a:r>
            <a:r>
              <a:rPr lang="en-US" sz="3600" dirty="0">
                <a:solidFill>
                  <a:srgbClr val="FF3300"/>
                </a:solidFill>
                <a:latin typeface="Comic Sans MS" pitchFamily="66" charset="0"/>
              </a:rPr>
              <a:t>: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não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pode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fazer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sua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própria</a:t>
            </a:r>
            <a:r>
              <a:rPr lang="en-US" sz="3600" dirty="0">
                <a:latin typeface="Comic Sans MS" pitchFamily="66" charset="0"/>
              </a:rPr>
              <a:t> comida</a:t>
            </a:r>
          </a:p>
          <a:p>
            <a:pPr eaLnBrk="1" hangingPunct="1">
              <a:defRPr/>
            </a:pPr>
            <a:r>
              <a:rPr lang="en-US" sz="3600" dirty="0" err="1">
                <a:latin typeface="Comic Sans MS" pitchFamily="66" charset="0"/>
              </a:rPr>
              <a:t>Eles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devem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consumir</a:t>
            </a:r>
            <a:r>
              <a:rPr lang="en-US" sz="3600" dirty="0">
                <a:latin typeface="Comic Sans MS" pitchFamily="66" charset="0"/>
              </a:rPr>
              <a:t> outros organismos</a:t>
            </a:r>
          </a:p>
          <a:p>
            <a:pPr eaLnBrk="1" hangingPunct="1">
              <a:defRPr/>
            </a:pPr>
            <a:r>
              <a:rPr lang="en-US" sz="3600" dirty="0" err="1">
                <a:solidFill>
                  <a:srgbClr val="FF3300"/>
                </a:solidFill>
                <a:latin typeface="Comic Sans MS" pitchFamily="66" charset="0"/>
              </a:rPr>
              <a:t>Herbívoros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comem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plantas</a:t>
            </a:r>
            <a:endParaRPr lang="en-US" sz="36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600" dirty="0" err="1">
                <a:solidFill>
                  <a:srgbClr val="FF3300"/>
                </a:solidFill>
                <a:latin typeface="Comic Sans MS" pitchFamily="66" charset="0"/>
              </a:rPr>
              <a:t>Carnívoros</a:t>
            </a:r>
            <a:r>
              <a:rPr lang="en-US" sz="3600" dirty="0">
                <a:latin typeface="Comic Sans MS" pitchFamily="66" charset="0"/>
              </a:rPr>
              <a:t> comer carne</a:t>
            </a:r>
          </a:p>
          <a:p>
            <a:pPr eaLnBrk="1" hangingPunct="1">
              <a:defRPr/>
            </a:pPr>
            <a:r>
              <a:rPr lang="en-US" sz="3600" dirty="0" err="1">
                <a:solidFill>
                  <a:srgbClr val="FF3300"/>
                </a:solidFill>
                <a:latin typeface="Comic Sans MS" pitchFamily="66" charset="0"/>
              </a:rPr>
              <a:t>Onívoros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comem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plantas</a:t>
            </a:r>
            <a:r>
              <a:rPr lang="en-US" sz="3600" dirty="0">
                <a:latin typeface="Comic Sans MS" pitchFamily="66" charset="0"/>
              </a:rPr>
              <a:t> e </a:t>
            </a:r>
            <a:r>
              <a:rPr lang="en-US" sz="3600" dirty="0" err="1">
                <a:latin typeface="Comic Sans MS" pitchFamily="66" charset="0"/>
              </a:rPr>
              <a:t>animais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7C6CE-A2B3-4176-9F99-535CB08C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21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6A87C26-E040-44A3-B569-0DDF1DEE4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>
                <a:latin typeface="Comic Sans MS" pitchFamily="66" charset="0"/>
              </a:rPr>
              <a:t>Metabolismo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ABD734DA-7FCA-434E-81BE-47738F1A0E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latin typeface="Comic Sans MS" pitchFamily="66" charset="0"/>
              </a:rPr>
              <a:t>Soma de </a:t>
            </a:r>
            <a:r>
              <a:rPr lang="en-US" sz="3600" b="1" dirty="0" err="1">
                <a:latin typeface="Comic Sans MS" pitchFamily="66" charset="0"/>
              </a:rPr>
              <a:t>todas</a:t>
            </a:r>
            <a:r>
              <a:rPr lang="en-US" sz="3600" b="1" dirty="0">
                <a:latin typeface="Comic Sans MS" pitchFamily="66" charset="0"/>
              </a:rPr>
              <a:t> as </a:t>
            </a:r>
            <a:r>
              <a:rPr lang="en-US" sz="3600" b="1" dirty="0" err="1">
                <a:latin typeface="Comic Sans MS" pitchFamily="66" charset="0"/>
              </a:rPr>
              <a:t>reações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químicas</a:t>
            </a:r>
            <a:r>
              <a:rPr lang="en-US" sz="3600" b="1" dirty="0">
                <a:latin typeface="Comic Sans MS" pitchFamily="66" charset="0"/>
              </a:rPr>
              <a:t> num </a:t>
            </a:r>
            <a:r>
              <a:rPr lang="en-US" sz="3600" b="1" dirty="0" err="1">
                <a:latin typeface="Comic Sans MS" pitchFamily="66" charset="0"/>
              </a:rPr>
              <a:t>organismo</a:t>
            </a:r>
            <a:endParaRPr lang="en-US" sz="3600" b="1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600" b="1" dirty="0" err="1">
                <a:latin typeface="Comic Sans MS" pitchFamily="66" charset="0"/>
              </a:rPr>
              <a:t>Todos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necessitam</a:t>
            </a: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 de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energia</a:t>
            </a:r>
            <a:endParaRPr lang="en-US" sz="3600" b="1" dirty="0">
              <a:solidFill>
                <a:srgbClr val="FF330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Luz solar</a:t>
            </a:r>
            <a:r>
              <a:rPr lang="en-US" sz="3600" b="1" dirty="0">
                <a:latin typeface="Comic Sans MS" pitchFamily="66" charset="0"/>
              </a:rPr>
              <a:t> é a </a:t>
            </a:r>
            <a:r>
              <a:rPr lang="en-US" sz="3600" b="1" dirty="0" err="1">
                <a:latin typeface="Comic Sans MS" pitchFamily="66" charset="0"/>
              </a:rPr>
              <a:t>energia</a:t>
            </a:r>
            <a:r>
              <a:rPr lang="en-US" sz="3600" b="1" dirty="0">
                <a:latin typeface="Comic Sans MS" pitchFamily="66" charset="0"/>
              </a:rPr>
              <a:t> final para a </a:t>
            </a:r>
            <a:r>
              <a:rPr lang="en-US" sz="3600" b="1" dirty="0" err="1">
                <a:latin typeface="Comic Sans MS" pitchFamily="66" charset="0"/>
              </a:rPr>
              <a:t>vida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na</a:t>
            </a:r>
            <a:r>
              <a:rPr lang="en-US" sz="3600" b="1" dirty="0">
                <a:latin typeface="Comic Sans MS" pitchFamily="66" charset="0"/>
              </a:rPr>
              <a:t> Terra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2904F8-B339-4E46-9CE5-427DBB5B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22</a:t>
            </a: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BD9C6C80-907F-4B29-8394-204D1CF14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55" y="4419600"/>
            <a:ext cx="691310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j0141155">
            <a:extLst>
              <a:ext uri="{FF2B5EF4-FFF2-40B4-BE49-F238E27FC236}">
                <a16:creationId xmlns:a16="http://schemas.microsoft.com/office/drawing/2014/main" id="{9C20D4E1-595D-4C86-B776-519F35361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1225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2D27DB2-0626-4908-84EC-1D08F1F82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>
                <a:latin typeface="Comic Sans MS" pitchFamily="66" charset="0"/>
              </a:rPr>
              <a:t>Metabolismo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5B1ACE3-A2EF-4ED6-8880-9653D2AA5F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382000" cy="43021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>
                <a:solidFill>
                  <a:srgbClr val="FF3300"/>
                </a:solidFill>
                <a:latin typeface="Comic Sans MS" pitchFamily="66" charset="0"/>
              </a:rPr>
              <a:t>Respiração</a:t>
            </a:r>
            <a:r>
              <a:rPr lang="en-US" sz="4000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omic Sans MS" pitchFamily="66" charset="0"/>
              </a:rPr>
              <a:t>celular</a:t>
            </a:r>
            <a:r>
              <a:rPr lang="en-US" sz="3600" dirty="0">
                <a:solidFill>
                  <a:srgbClr val="FF3300"/>
                </a:solidFill>
                <a:latin typeface="Comic Sans MS" pitchFamily="66" charset="0"/>
              </a:rPr>
              <a:t> </a:t>
            </a:r>
          </a:p>
          <a:p>
            <a:pPr lvl="1" eaLnBrk="1" hangingPunct="1">
              <a:defRPr/>
            </a:pPr>
            <a:r>
              <a:rPr lang="en-US" sz="3600" dirty="0">
                <a:latin typeface="Comic Sans MS" pitchFamily="66" charset="0"/>
              </a:rPr>
              <a:t>As </a:t>
            </a:r>
            <a:r>
              <a:rPr lang="en-US" sz="3600" dirty="0" err="1">
                <a:latin typeface="Comic Sans MS" pitchFamily="66" charset="0"/>
              </a:rPr>
              <a:t>células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libertam</a:t>
            </a:r>
            <a:r>
              <a:rPr lang="en-US" sz="3600" dirty="0">
                <a:latin typeface="Comic Sans MS" pitchFamily="66" charset="0"/>
              </a:rPr>
              <a:t> a </a:t>
            </a:r>
            <a:r>
              <a:rPr lang="en-US" sz="3600" dirty="0" err="1">
                <a:latin typeface="Comic Sans MS" pitchFamily="66" charset="0"/>
              </a:rPr>
              <a:t>energia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química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armazenada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nos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alimentos</a:t>
            </a:r>
            <a:endParaRPr lang="en-US" sz="3600" dirty="0">
              <a:latin typeface="Comic Sans MS" pitchFamily="66" charset="0"/>
            </a:endParaRPr>
          </a:p>
          <a:p>
            <a:pPr lvl="1" eaLnBrk="1" hangingPunct="1">
              <a:defRPr/>
            </a:pPr>
            <a:endParaRPr lang="en-US" sz="3600" dirty="0">
              <a:latin typeface="Comic Sans MS" pitchFamily="66" charset="0"/>
            </a:endParaRPr>
          </a:p>
          <a:p>
            <a:pPr lvl="1" eaLnBrk="1" hangingPunct="1">
              <a:buFontTx/>
              <a:buNone/>
              <a:defRPr/>
            </a:pPr>
            <a:endParaRPr lang="en-US" sz="3600" dirty="0">
              <a:latin typeface="Comic Sans MS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>
                <a:latin typeface="Comic Sans MS" pitchFamily="66" charset="0"/>
              </a:rPr>
              <a:t>6O</a:t>
            </a:r>
            <a:r>
              <a:rPr lang="en-US" sz="3600" baseline="-25000" dirty="0">
                <a:latin typeface="Comic Sans MS" pitchFamily="66" charset="0"/>
              </a:rPr>
              <a:t>2</a:t>
            </a:r>
            <a:r>
              <a:rPr lang="en-US" sz="3600" dirty="0">
                <a:latin typeface="Comic Sans MS" pitchFamily="66" charset="0"/>
              </a:rPr>
              <a:t> + C</a:t>
            </a:r>
            <a:r>
              <a:rPr lang="en-US" sz="3600" baseline="-25000" dirty="0">
                <a:latin typeface="Comic Sans MS" pitchFamily="66" charset="0"/>
              </a:rPr>
              <a:t>6</a:t>
            </a:r>
            <a:r>
              <a:rPr lang="en-US" sz="3600" dirty="0">
                <a:latin typeface="Comic Sans MS" pitchFamily="66" charset="0"/>
              </a:rPr>
              <a:t>H</a:t>
            </a:r>
            <a:r>
              <a:rPr lang="en-US" sz="3600" baseline="-25000" dirty="0">
                <a:latin typeface="Comic Sans MS" pitchFamily="66" charset="0"/>
              </a:rPr>
              <a:t>12</a:t>
            </a:r>
            <a:r>
              <a:rPr lang="en-US" sz="3600" dirty="0">
                <a:latin typeface="Comic Sans MS" pitchFamily="66" charset="0"/>
              </a:rPr>
              <a:t>O</a:t>
            </a:r>
            <a:r>
              <a:rPr lang="en-US" sz="3600" baseline="-25000" dirty="0">
                <a:latin typeface="Comic Sans MS" pitchFamily="66" charset="0"/>
              </a:rPr>
              <a:t>6</a:t>
            </a:r>
            <a:r>
              <a:rPr lang="en-US" sz="3600" dirty="0">
                <a:latin typeface="Comic Sans MS" pitchFamily="66" charset="0"/>
              </a:rPr>
              <a:t> 6CO</a:t>
            </a:r>
            <a:r>
              <a:rPr lang="en-US" sz="3600" baseline="-25000" dirty="0">
                <a:latin typeface="Comic Sans MS" pitchFamily="66" charset="0"/>
              </a:rPr>
              <a:t>2</a:t>
            </a:r>
            <a:r>
              <a:rPr lang="en-US" sz="3600" dirty="0">
                <a:latin typeface="Comic Sans MS" pitchFamily="66" charset="0"/>
              </a:rPr>
              <a:t> + 6H</a:t>
            </a:r>
            <a:r>
              <a:rPr lang="en-US" sz="3600" baseline="-25000" dirty="0">
                <a:latin typeface="Comic Sans MS" pitchFamily="66" charset="0"/>
              </a:rPr>
              <a:t>2</a:t>
            </a:r>
            <a:r>
              <a:rPr lang="en-US" sz="3600" dirty="0">
                <a:latin typeface="Comic Sans MS" pitchFamily="66" charset="0"/>
              </a:rPr>
              <a:t>O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DD72E9-CA77-4D73-8CF8-61C4D9ED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23</a:t>
            </a:r>
          </a:p>
        </p:txBody>
      </p:sp>
      <p:sp>
        <p:nvSpPr>
          <p:cNvPr id="25605" name="Line 4">
            <a:extLst>
              <a:ext uri="{FF2B5EF4-FFF2-40B4-BE49-F238E27FC236}">
                <a16:creationId xmlns:a16="http://schemas.microsoft.com/office/drawing/2014/main" id="{106D1818-CA0E-4ECE-B16A-BA206BB1F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3340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25606" name="Picture 5" descr="NA00455_">
            <a:extLst>
              <a:ext uri="{FF2B5EF4-FFF2-40B4-BE49-F238E27FC236}">
                <a16:creationId xmlns:a16="http://schemas.microsoft.com/office/drawing/2014/main" id="{AD9ABA98-D0AC-4D95-ADBB-5F0080BB9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38600"/>
            <a:ext cx="10429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D0F17BA-2FF4-41D5-B127-69F7A3A3B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>
                <a:latin typeface="Comic Sans MS" pitchFamily="66" charset="0"/>
              </a:rPr>
              <a:t>Organismos </a:t>
            </a:r>
            <a:r>
              <a:rPr lang="en-US" sz="4800" dirty="0" err="1">
                <a:latin typeface="Comic Sans MS" pitchFamily="66" charset="0"/>
              </a:rPr>
              <a:t>respondem</a:t>
            </a:r>
            <a:r>
              <a:rPr lang="en-US" sz="4800" dirty="0">
                <a:latin typeface="Comic Sans MS" pitchFamily="66" charset="0"/>
              </a:rPr>
              <a:t> a </a:t>
            </a:r>
            <a:r>
              <a:rPr lang="en-US" sz="4800" dirty="0" err="1">
                <a:latin typeface="Comic Sans MS" pitchFamily="66" charset="0"/>
              </a:rPr>
              <a:t>estímulos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0B764AB-490E-4513-9ED6-1871B04788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2514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3600" b="1" dirty="0">
                <a:latin typeface="Comic Sans MS" pitchFamily="66" charset="0"/>
              </a:rPr>
              <a:t>Organismos 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Responder</a:t>
            </a:r>
            <a:r>
              <a:rPr lang="en-US" sz="3600" b="1" dirty="0">
                <a:latin typeface="Comic Sans MS" pitchFamily="66" charset="0"/>
              </a:rPr>
              <a:t> para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estímulos</a:t>
            </a:r>
            <a:r>
              <a:rPr lang="en-US" sz="3600" b="1" dirty="0">
                <a:latin typeface="Comic Sans MS" pitchFamily="66" charset="0"/>
              </a:rPr>
              <a:t> (</a:t>
            </a:r>
            <a:r>
              <a:rPr lang="en-US" sz="3600" b="1" dirty="0" err="1">
                <a:latin typeface="Comic Sans MS" pitchFamily="66" charset="0"/>
              </a:rPr>
              <a:t>Temperatura</a:t>
            </a:r>
            <a:r>
              <a:rPr lang="en-US" sz="3600" b="1" dirty="0">
                <a:latin typeface="Comic Sans MS" pitchFamily="66" charset="0"/>
              </a:rPr>
              <a:t>, </a:t>
            </a:r>
            <a:r>
              <a:rPr lang="en-US" sz="3600" b="1" dirty="0" err="1">
                <a:latin typeface="Comic Sans MS" pitchFamily="66" charset="0"/>
              </a:rPr>
              <a:t>água</a:t>
            </a:r>
            <a:r>
              <a:rPr lang="en-US" sz="3600" b="1" dirty="0">
                <a:latin typeface="Comic Sans MS" pitchFamily="66" charset="0"/>
              </a:rPr>
              <a:t>, </a:t>
            </a:r>
            <a:r>
              <a:rPr lang="en-US" sz="3600" b="1" dirty="0" err="1">
                <a:latin typeface="Comic Sans MS" pitchFamily="66" charset="0"/>
              </a:rPr>
              <a:t>suprimentos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alimentares</a:t>
            </a:r>
            <a:r>
              <a:rPr lang="en-US" sz="3600" b="1" dirty="0">
                <a:latin typeface="Comic Sans MS" pitchFamily="66" charset="0"/>
              </a:rPr>
              <a:t>, etc.) </a:t>
            </a: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a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fim</a:t>
            </a: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 de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sobreviver</a:t>
            </a: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 e Reproduzir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18341-D8F9-4A7F-87ED-D95C0E06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24</a:t>
            </a:r>
          </a:p>
        </p:txBody>
      </p:sp>
      <p:pic>
        <p:nvPicPr>
          <p:cNvPr id="26629" name="Picture 5" descr="2">
            <a:extLst>
              <a:ext uri="{FF2B5EF4-FFF2-40B4-BE49-F238E27FC236}">
                <a16:creationId xmlns:a16="http://schemas.microsoft.com/office/drawing/2014/main" id="{C890B911-D210-453B-A342-CB88701FA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92057"/>
            <a:ext cx="3733800" cy="232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6AB53BB-AA9A-41B9-A2B4-302484627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err="1">
                <a:latin typeface="Comic Sans MS" pitchFamily="66" charset="0"/>
              </a:rPr>
              <a:t>Homeostase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B42260D-1F56-473C-91E7-827E66D9D0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err="1">
                <a:latin typeface="Comic Sans MS" pitchFamily="66" charset="0"/>
              </a:rPr>
              <a:t>Manter</a:t>
            </a:r>
            <a:r>
              <a:rPr lang="en-US" sz="2400" b="1" dirty="0">
                <a:latin typeface="Comic Sans MS" pitchFamily="66" charset="0"/>
              </a:rPr>
              <a:t> o </a:t>
            </a:r>
            <a:r>
              <a:rPr lang="en-US" sz="2400" b="1" dirty="0" err="1">
                <a:latin typeface="Comic Sans MS" pitchFamily="66" charset="0"/>
              </a:rPr>
              <a:t>ambiente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interno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Comic Sans MS" pitchFamily="66" charset="0"/>
              </a:rPr>
              <a:t>(</a:t>
            </a:r>
            <a:r>
              <a:rPr lang="en-US" sz="2400" b="1" dirty="0" err="1">
                <a:solidFill>
                  <a:srgbClr val="FF3300"/>
                </a:solidFill>
                <a:latin typeface="Comic Sans MS" pitchFamily="66" charset="0"/>
              </a:rPr>
              <a:t>Homeostase</a:t>
            </a:r>
            <a:r>
              <a:rPr lang="en-US" sz="2400" b="1" dirty="0">
                <a:solidFill>
                  <a:srgbClr val="FF3300"/>
                </a:solidFill>
                <a:latin typeface="Comic Sans MS" pitchFamily="66" charset="0"/>
              </a:rPr>
              <a:t>)</a:t>
            </a:r>
            <a:r>
              <a:rPr lang="en-US" sz="2400" b="1" dirty="0">
                <a:latin typeface="Comic Sans MS" pitchFamily="66" charset="0"/>
              </a:rPr>
              <a:t> Da </a:t>
            </a:r>
            <a:r>
              <a:rPr lang="en-US" sz="2400" b="1" dirty="0" err="1">
                <a:latin typeface="Comic Sans MS" pitchFamily="66" charset="0"/>
              </a:rPr>
              <a:t>célula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ou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organismo</a:t>
            </a:r>
            <a:r>
              <a:rPr lang="en-US" sz="2400" b="1" dirty="0">
                <a:latin typeface="Comic Sans MS" pitchFamily="66" charset="0"/>
              </a:rPr>
              <a:t> dentro dos </a:t>
            </a:r>
            <a:r>
              <a:rPr lang="en-US" sz="2400" b="1" dirty="0" err="1">
                <a:latin typeface="Comic Sans MS" pitchFamily="66" charset="0"/>
              </a:rPr>
              <a:t>intervalos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necessários</a:t>
            </a:r>
            <a:r>
              <a:rPr lang="en-US" sz="2400" b="1" dirty="0">
                <a:latin typeface="Comic Sans MS" pitchFamily="66" charset="0"/>
              </a:rPr>
              <a:t> à </a:t>
            </a:r>
            <a:r>
              <a:rPr lang="en-US" sz="2400" b="1" dirty="0" err="1">
                <a:latin typeface="Comic Sans MS" pitchFamily="66" charset="0"/>
              </a:rPr>
              <a:t>vida</a:t>
            </a:r>
            <a:endParaRPr lang="en-US" sz="2400" b="1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err="1">
                <a:latin typeface="Comic Sans MS" pitchFamily="66" charset="0"/>
              </a:rPr>
              <a:t>Condições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estáveis</a:t>
            </a:r>
            <a:r>
              <a:rPr lang="en-US" sz="2400" b="1" dirty="0">
                <a:latin typeface="Comic Sans MS" pitchFamily="66" charset="0"/>
              </a:rPr>
              <a:t> ​​de </a:t>
            </a:r>
            <a:r>
              <a:rPr lang="en-US" sz="2400" b="1" dirty="0" err="1">
                <a:latin typeface="Comic Sans MS" pitchFamily="66" charset="0"/>
              </a:rPr>
              <a:t>internos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Comic Sans MS" pitchFamily="66" charset="0"/>
              </a:rPr>
              <a:t>pH, </a:t>
            </a:r>
            <a:r>
              <a:rPr lang="en-US" sz="2400" b="1" dirty="0" err="1">
                <a:solidFill>
                  <a:srgbClr val="FF3300"/>
                </a:solidFill>
                <a:latin typeface="Comic Sans MS" pitchFamily="66" charset="0"/>
              </a:rPr>
              <a:t>temperatura</a:t>
            </a:r>
            <a:r>
              <a:rPr lang="en-US" sz="2400" b="1" dirty="0">
                <a:solidFill>
                  <a:srgbClr val="FF3300"/>
                </a:solidFill>
                <a:latin typeface="Comic Sans MS" pitchFamily="66" charset="0"/>
              </a:rPr>
              <a:t>, o </a:t>
            </a:r>
            <a:r>
              <a:rPr lang="en-US" sz="2400" b="1" dirty="0" err="1">
                <a:solidFill>
                  <a:srgbClr val="FF3300"/>
                </a:solidFill>
                <a:latin typeface="Comic Sans MS" pitchFamily="66" charset="0"/>
              </a:rPr>
              <a:t>equilíbrio</a:t>
            </a:r>
            <a:r>
              <a:rPr lang="en-US" sz="2400" b="1" dirty="0">
                <a:solidFill>
                  <a:srgbClr val="FF3300"/>
                </a:solidFill>
                <a:latin typeface="Comic Sans MS" pitchFamily="66" charset="0"/>
              </a:rPr>
              <a:t> de </a:t>
            </a:r>
            <a:r>
              <a:rPr lang="en-US" sz="2400" b="1" dirty="0" err="1">
                <a:solidFill>
                  <a:srgbClr val="FF3300"/>
                </a:solidFill>
                <a:latin typeface="Comic Sans MS" pitchFamily="66" charset="0"/>
              </a:rPr>
              <a:t>água,nutrientes</a:t>
            </a:r>
            <a:r>
              <a:rPr lang="en-US" sz="2400" b="1" dirty="0">
                <a:solidFill>
                  <a:srgbClr val="FF3300"/>
                </a:solidFill>
                <a:latin typeface="Comic Sans MS" pitchFamily="66" charset="0"/>
              </a:rPr>
              <a:t> etc.</a:t>
            </a:r>
            <a:r>
              <a:rPr lang="en-US" sz="2400" b="1" dirty="0">
                <a:latin typeface="Comic Sans MS" pitchFamily="66" charset="0"/>
              </a:rPr>
              <a:t>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5FBD1E-CE83-4158-B53F-929B3E4C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25</a:t>
            </a:r>
          </a:p>
        </p:txBody>
      </p:sp>
      <p:sp>
        <p:nvSpPr>
          <p:cNvPr id="27653" name="AutoShape 5" descr="_38212124_therm300">
            <a:extLst>
              <a:ext uri="{FF2B5EF4-FFF2-40B4-BE49-F238E27FC236}">
                <a16:creationId xmlns:a16="http://schemas.microsoft.com/office/drawing/2014/main" id="{7F74A05C-637D-461E-84C2-AEA1FC7B6A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36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7654" name="AutoShape 7" descr="_38212124_therm300">
            <a:extLst>
              <a:ext uri="{FF2B5EF4-FFF2-40B4-BE49-F238E27FC236}">
                <a16:creationId xmlns:a16="http://schemas.microsoft.com/office/drawing/2014/main" id="{7B07A6B7-E615-4FF7-AB76-0B541EDDDB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7655" name="AutoShape 9" descr="_38212124_therm300">
            <a:extLst>
              <a:ext uri="{FF2B5EF4-FFF2-40B4-BE49-F238E27FC236}">
                <a16:creationId xmlns:a16="http://schemas.microsoft.com/office/drawing/2014/main" id="{587DCA07-BB29-4D0E-815B-62AA3BF85E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27656" name="Picture 10" descr="fever">
            <a:extLst>
              <a:ext uri="{FF2B5EF4-FFF2-40B4-BE49-F238E27FC236}">
                <a16:creationId xmlns:a16="http://schemas.microsoft.com/office/drawing/2014/main" id="{7C3E62A4-61D8-402E-B962-826F0DBC9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29100"/>
            <a:ext cx="342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9FE35801-F688-46EC-9F33-50D473D93E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715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Grupos</a:t>
            </a: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 de organismos</a:t>
            </a:r>
            <a:r>
              <a:rPr lang="en-US" sz="3600" b="1" dirty="0">
                <a:latin typeface="Comic Sans MS" pitchFamily="66" charset="0"/>
              </a:rPr>
              <a:t> (</a:t>
            </a:r>
            <a:r>
              <a:rPr lang="en-US" sz="3600" b="1" dirty="0" err="1">
                <a:latin typeface="Comic Sans MS" pitchFamily="66" charset="0"/>
              </a:rPr>
              <a:t>não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indivíduos</a:t>
            </a:r>
            <a:r>
              <a:rPr lang="en-US" sz="3600" b="1" dirty="0">
                <a:latin typeface="Comic Sans MS" pitchFamily="66" charset="0"/>
              </a:rPr>
              <a:t>) </a:t>
            </a:r>
            <a:r>
              <a:rPr lang="en-US" sz="3600" b="1" dirty="0" err="1">
                <a:latin typeface="Comic Sans MS" pitchFamily="66" charset="0"/>
              </a:rPr>
              <a:t>mudam</a:t>
            </a:r>
            <a:r>
              <a:rPr lang="en-US" sz="3600" b="1" dirty="0">
                <a:latin typeface="Comic Sans MS" pitchFamily="66" charset="0"/>
              </a:rPr>
              <a:t> com o tempo a </a:t>
            </a:r>
            <a:r>
              <a:rPr lang="en-US" sz="3600" b="1" dirty="0" err="1">
                <a:latin typeface="Comic Sans MS" pitchFamily="66" charset="0"/>
              </a:rPr>
              <a:t>fim</a:t>
            </a:r>
            <a:r>
              <a:rPr lang="en-US" sz="3600" b="1" dirty="0">
                <a:latin typeface="Comic Sans MS" pitchFamily="66" charset="0"/>
              </a:rPr>
              <a:t> de </a:t>
            </a:r>
            <a:r>
              <a:rPr lang="en-US" sz="3600" b="1" dirty="0" err="1">
                <a:latin typeface="Comic Sans MS" pitchFamily="66" charset="0"/>
              </a:rPr>
              <a:t>sobreviver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em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ambientes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em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mudança</a:t>
            </a:r>
            <a:r>
              <a:rPr lang="en-US" sz="3600" b="1" dirty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Os</a:t>
            </a: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registros</a:t>
            </a: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fósseis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mostram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mudanças</a:t>
            </a:r>
            <a:r>
              <a:rPr lang="en-US" sz="3600" b="1" dirty="0">
                <a:latin typeface="Comic Sans MS" pitchFamily="66" charset="0"/>
              </a:rPr>
              <a:t> me </a:t>
            </a:r>
            <a:r>
              <a:rPr lang="en-US" sz="3600" b="1" dirty="0" err="1">
                <a:latin typeface="Comic Sans MS" pitchFamily="66" charset="0"/>
              </a:rPr>
              <a:t>grupos</a:t>
            </a:r>
            <a:r>
              <a:rPr lang="en-US" sz="3600" b="1" dirty="0">
                <a:latin typeface="Comic Sans MS" pitchFamily="66" charset="0"/>
              </a:rPr>
              <a:t> de organismos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032B4-1082-4B61-B287-930D13B0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26</a:t>
            </a:r>
          </a:p>
        </p:txBody>
      </p:sp>
      <p:pic>
        <p:nvPicPr>
          <p:cNvPr id="28677" name="Picture 5" descr="science_dino01">
            <a:extLst>
              <a:ext uri="{FF2B5EF4-FFF2-40B4-BE49-F238E27FC236}">
                <a16:creationId xmlns:a16="http://schemas.microsoft.com/office/drawing/2014/main" id="{C81EF3C7-88C0-4B67-8E0E-13ACD8BD9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514600"/>
            <a:ext cx="32004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13F821-C02D-413D-9CEE-FF124D359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504691"/>
            <a:ext cx="633378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As coisas vivas evoluem</a:t>
            </a:r>
            <a:endParaRPr kumimoji="0" lang="pt-PT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>
            <a:extLst>
              <a:ext uri="{FF2B5EF4-FFF2-40B4-BE49-F238E27FC236}">
                <a16:creationId xmlns:a16="http://schemas.microsoft.com/office/drawing/2014/main" id="{EE34B827-DEBE-48A5-85CF-0C44C5946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dirty="0">
                <a:latin typeface="Comic Sans MS" pitchFamily="66" charset="0"/>
              </a:rPr>
              <a:t>A </a:t>
            </a:r>
            <a:r>
              <a:rPr lang="en-US" sz="5400" dirty="0" err="1">
                <a:latin typeface="Comic Sans MS" pitchFamily="66" charset="0"/>
              </a:rPr>
              <a:t>vida</a:t>
            </a:r>
            <a:r>
              <a:rPr lang="en-US" sz="5400" dirty="0">
                <a:latin typeface="Comic Sans MS" pitchFamily="66" charset="0"/>
              </a:rPr>
              <a:t> </a:t>
            </a:r>
            <a:r>
              <a:rPr lang="en-US" sz="5400" dirty="0" err="1">
                <a:latin typeface="Comic Sans MS" pitchFamily="66" charset="0"/>
              </a:rPr>
              <a:t>está</a:t>
            </a:r>
            <a:r>
              <a:rPr lang="en-US" sz="5400" dirty="0">
                <a:latin typeface="Comic Sans MS" pitchFamily="66" charset="0"/>
              </a:rPr>
              <a:t> </a:t>
            </a:r>
            <a:r>
              <a:rPr lang="en-US" sz="5400" dirty="0" err="1">
                <a:latin typeface="Comic Sans MS" pitchFamily="66" charset="0"/>
              </a:rPr>
              <a:t>organizada</a:t>
            </a:r>
            <a:r>
              <a:rPr lang="en-US" sz="5400" dirty="0">
                <a:latin typeface="Comic Sans MS" pitchFamily="66" charset="0"/>
              </a:rPr>
              <a:t> me </a:t>
            </a:r>
            <a:r>
              <a:rPr lang="en-US" sz="5400" dirty="0" err="1">
                <a:latin typeface="Comic Sans MS" pitchFamily="66" charset="0"/>
              </a:rPr>
              <a:t>vários</a:t>
            </a:r>
            <a:r>
              <a:rPr lang="en-US" sz="5400" dirty="0">
                <a:latin typeface="Comic Sans MS" pitchFamily="66" charset="0"/>
              </a:rPr>
              <a:t> níveis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5626915-EA18-4C79-8734-8428FA54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27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A5FE4C6A-C966-462C-AB7F-6A999FB00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>
                <a:latin typeface="Comic Sans MS" pitchFamily="66" charset="0"/>
              </a:rPr>
              <a:t>Níveis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0DD8246F-38B0-4F6F-98D3-49AC77A26A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00201"/>
            <a:ext cx="80772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latin typeface="Comic Sans MS" pitchFamily="66" charset="0"/>
              </a:rPr>
              <a:t>ÁTOMOS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latin typeface="Comic Sans MS" pitchFamily="66" charset="0"/>
              </a:rPr>
              <a:t>MOLÉCULAS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latin typeface="Comic Sans MS" pitchFamily="66" charset="0"/>
              </a:rPr>
              <a:t>ORGANELAS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solidFill>
                  <a:srgbClr val="FF3300"/>
                </a:solidFill>
                <a:latin typeface="Comic Sans MS" pitchFamily="66" charset="0"/>
              </a:rPr>
              <a:t>CÉLULAS</a:t>
            </a:r>
            <a:r>
              <a:rPr lang="en-US" sz="1800" dirty="0">
                <a:latin typeface="Comic Sans MS" pitchFamily="66" charset="0"/>
              </a:rPr>
              <a:t> - A VIDA COMEÇA AQUI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latin typeface="Comic Sans MS" pitchFamily="66" charset="0"/>
              </a:rPr>
              <a:t>TECIDOS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latin typeface="Comic Sans MS" pitchFamily="66" charset="0"/>
              </a:rPr>
              <a:t>ÓRGÃOS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latin typeface="Comic Sans MS" pitchFamily="66" charset="0"/>
              </a:rPr>
              <a:t>SISTEMA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latin typeface="Comic Sans MS" pitchFamily="66" charset="0"/>
              </a:rPr>
              <a:t>ORGANISMO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E099E1-93EE-4EFB-B2B0-00132C6E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28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7DD61559-95C0-4583-B2F6-EDED4AC3E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 err="1">
                <a:latin typeface="Comic Sans MS" pitchFamily="66" charset="0"/>
              </a:rPr>
              <a:t>Níveis</a:t>
            </a:r>
            <a:endParaRPr lang="en-US" sz="5400" b="1" dirty="0">
              <a:latin typeface="Comic Sans MS" pitchFamily="66" charset="0"/>
            </a:endParaRP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AA0E5B47-931B-4A80-B308-80A7CEBFC7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34290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>
                <a:latin typeface="Comic Sans MS" pitchFamily="66" charset="0"/>
              </a:rPr>
              <a:t>População</a:t>
            </a:r>
          </a:p>
          <a:p>
            <a:pPr eaLnBrk="1" hangingPunct="1">
              <a:defRPr/>
            </a:pPr>
            <a:r>
              <a:rPr lang="en-US" sz="3600">
                <a:latin typeface="Comic Sans MS" pitchFamily="66" charset="0"/>
              </a:rPr>
              <a:t>Comunidade</a:t>
            </a:r>
          </a:p>
          <a:p>
            <a:pPr eaLnBrk="1" hangingPunct="1">
              <a:defRPr/>
            </a:pPr>
            <a:r>
              <a:rPr lang="en-US" sz="3600">
                <a:latin typeface="Comic Sans MS" pitchFamily="66" charset="0"/>
              </a:rPr>
              <a:t>ecossistema</a:t>
            </a:r>
          </a:p>
          <a:p>
            <a:pPr eaLnBrk="1" hangingPunct="1">
              <a:defRPr/>
            </a:pPr>
            <a:r>
              <a:rPr lang="en-US" sz="3600">
                <a:latin typeface="Comic Sans MS" pitchFamily="66" charset="0"/>
              </a:rPr>
              <a:t>Biosfera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00D55-44A0-412E-AFAD-78E6D1D7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29</a:t>
            </a:r>
          </a:p>
        </p:txBody>
      </p:sp>
      <p:pic>
        <p:nvPicPr>
          <p:cNvPr id="31749" name="Picture 7" descr="earth_1_apollo17_big">
            <a:extLst>
              <a:ext uri="{FF2B5EF4-FFF2-40B4-BE49-F238E27FC236}">
                <a16:creationId xmlns:a16="http://schemas.microsoft.com/office/drawing/2014/main" id="{AFD92782-24E0-495A-A41A-D451DB688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4625"/>
            <a:ext cx="47434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>
            <a:extLst>
              <a:ext uri="{FF2B5EF4-FFF2-40B4-BE49-F238E27FC236}">
                <a16:creationId xmlns:a16="http://schemas.microsoft.com/office/drawing/2014/main" id="{ED50CCCD-4BFE-40A1-9581-9738579CA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 err="1">
                <a:latin typeface="Comic Sans MS" pitchFamily="66" charset="0"/>
              </a:rPr>
              <a:t>Todos</a:t>
            </a:r>
            <a:r>
              <a:rPr lang="en-US" sz="4800" b="1" dirty="0">
                <a:latin typeface="Comic Sans MS" pitchFamily="66" charset="0"/>
              </a:rPr>
              <a:t> </a:t>
            </a:r>
            <a:r>
              <a:rPr lang="en-US" sz="4800" b="1" dirty="0" err="1">
                <a:latin typeface="Comic Sans MS" pitchFamily="66" charset="0"/>
              </a:rPr>
              <a:t>os</a:t>
            </a:r>
            <a:r>
              <a:rPr lang="en-US" sz="4800" b="1" dirty="0">
                <a:latin typeface="Comic Sans MS" pitchFamily="66" charset="0"/>
              </a:rPr>
              <a:t> </a:t>
            </a:r>
            <a:r>
              <a:rPr lang="en-US" sz="4800" b="1" dirty="0" err="1">
                <a:latin typeface="Comic Sans MS" pitchFamily="66" charset="0"/>
              </a:rPr>
              <a:t>seres</a:t>
            </a:r>
            <a:r>
              <a:rPr lang="en-US" sz="4800" b="1" dirty="0">
                <a:latin typeface="Comic Sans MS" pitchFamily="66" charset="0"/>
              </a:rPr>
              <a:t> </a:t>
            </a:r>
            <a:r>
              <a:rPr lang="en-US" sz="4800" b="1" dirty="0" err="1">
                <a:latin typeface="Comic Sans MS" pitchFamily="66" charset="0"/>
              </a:rPr>
              <a:t>vivos</a:t>
            </a:r>
            <a:r>
              <a:rPr lang="en-US" sz="4800" b="1" dirty="0">
                <a:latin typeface="Comic Sans MS" pitchFamily="66" charset="0"/>
              </a:rPr>
              <a:t> </a:t>
            </a:r>
            <a:r>
              <a:rPr lang="en-US" sz="4800" b="1" dirty="0" err="1">
                <a:latin typeface="Comic Sans MS" pitchFamily="66" charset="0"/>
              </a:rPr>
              <a:t>compartilham</a:t>
            </a:r>
            <a:r>
              <a:rPr lang="en-US" sz="4800" b="1" dirty="0">
                <a:latin typeface="Comic Sans MS" pitchFamily="66" charset="0"/>
              </a:rPr>
              <a:t> </a:t>
            </a:r>
            <a:r>
              <a:rPr lang="en-US" sz="4800" b="1" dirty="0" err="1">
                <a:latin typeface="Comic Sans MS" pitchFamily="66" charset="0"/>
              </a:rPr>
              <a:t>características</a:t>
            </a:r>
            <a:r>
              <a:rPr lang="en-US" sz="4800" b="1" dirty="0">
                <a:latin typeface="Comic Sans MS" pitchFamily="66" charset="0"/>
              </a:rPr>
              <a:t> </a:t>
            </a:r>
            <a:r>
              <a:rPr lang="en-US" sz="4800" b="1" dirty="0" err="1">
                <a:latin typeface="Comic Sans MS" pitchFamily="66" charset="0"/>
              </a:rPr>
              <a:t>comuns</a:t>
            </a:r>
            <a:endParaRPr lang="en-US" sz="4800" b="1" dirty="0">
              <a:latin typeface="Comic Sans MS" pitchFamily="66" charset="0"/>
            </a:endParaRPr>
          </a:p>
        </p:txBody>
      </p:sp>
      <p:sp>
        <p:nvSpPr>
          <p:cNvPr id="29699" name="Rectangle 1027">
            <a:extLst>
              <a:ext uri="{FF2B5EF4-FFF2-40B4-BE49-F238E27FC236}">
                <a16:creationId xmlns:a16="http://schemas.microsoft.com/office/drawing/2014/main" id="{A84ABA44-872F-4E55-A08F-AFC7E32FFB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534400" cy="4149725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pt-BR" sz="3600" b="1" dirty="0">
                <a:latin typeface="Comic Sans MS" pitchFamily="66" charset="0"/>
              </a:rPr>
              <a:t>Unidade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pt-BR" sz="3600" b="1" dirty="0">
                <a:latin typeface="Comic Sans MS" pitchFamily="66" charset="0"/>
              </a:rPr>
              <a:t>básica</a:t>
            </a:r>
            <a:r>
              <a:rPr lang="en-US" sz="3600" b="1" dirty="0">
                <a:latin typeface="Comic Sans MS" pitchFamily="66" charset="0"/>
              </a:rPr>
              <a:t> é a </a:t>
            </a:r>
            <a:r>
              <a:rPr lang="en-US" sz="3600" b="1" dirty="0" err="1">
                <a:solidFill>
                  <a:srgbClr val="008000"/>
                </a:solidFill>
                <a:latin typeface="Comic Sans MS" pitchFamily="66" charset="0"/>
              </a:rPr>
              <a:t>Célula</a:t>
            </a:r>
            <a:endParaRPr lang="en-US" sz="3600" b="1" dirty="0">
              <a:solidFill>
                <a:srgbClr val="008000"/>
              </a:solidFill>
              <a:latin typeface="Comic Sans MS" pitchFamily="66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3600" b="1" dirty="0" err="1">
                <a:latin typeface="Comic Sans MS" pitchFamily="66" charset="0"/>
              </a:rPr>
              <a:t>Eles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omic Sans MS" pitchFamily="66" charset="0"/>
              </a:rPr>
              <a:t>Reproduzem</a:t>
            </a:r>
            <a:endParaRPr lang="en-US" sz="3600" b="1" dirty="0">
              <a:solidFill>
                <a:srgbClr val="008000"/>
              </a:solidFill>
              <a:latin typeface="Comic Sans MS" pitchFamily="66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3600" b="1" dirty="0">
                <a:latin typeface="Comic Sans MS" pitchFamily="66" charset="0"/>
              </a:rPr>
              <a:t>São </a:t>
            </a:r>
            <a:r>
              <a:rPr lang="en-US" sz="3600" b="1" dirty="0" err="1">
                <a:latin typeface="Comic Sans MS" pitchFamily="66" charset="0"/>
              </a:rPr>
              <a:t>baseados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em</a:t>
            </a:r>
            <a:r>
              <a:rPr lang="en-US" sz="3600" b="1" dirty="0">
                <a:latin typeface="Comic Sans MS" pitchFamily="66" charset="0"/>
              </a:rPr>
              <a:t> Código </a:t>
            </a:r>
            <a:r>
              <a:rPr lang="en-US" sz="3600" b="1" dirty="0" err="1">
                <a:latin typeface="Comic Sans MS" pitchFamily="66" charset="0"/>
              </a:rPr>
              <a:t>Genético</a:t>
            </a:r>
            <a:r>
              <a:rPr lang="en-US" sz="3600" b="1" dirty="0">
                <a:latin typeface="Comic Sans MS" pitchFamily="66" charset="0"/>
              </a:rPr>
              <a:t> Universal </a:t>
            </a:r>
            <a:r>
              <a:rPr lang="en-US" sz="3600" b="1" dirty="0">
                <a:solidFill>
                  <a:srgbClr val="008000"/>
                </a:solidFill>
                <a:latin typeface="Comic Sans MS" pitchFamily="66" charset="0"/>
              </a:rPr>
              <a:t>(AND </a:t>
            </a:r>
            <a:r>
              <a:rPr lang="en-US" sz="3600" b="1" dirty="0" err="1">
                <a:solidFill>
                  <a:srgbClr val="008000"/>
                </a:solidFill>
                <a:latin typeface="Comic Sans MS" pitchFamily="66" charset="0"/>
              </a:rPr>
              <a:t>ou</a:t>
            </a:r>
            <a:r>
              <a:rPr lang="en-US" sz="3600" b="1" dirty="0">
                <a:solidFill>
                  <a:srgbClr val="008000"/>
                </a:solidFill>
                <a:latin typeface="Comic Sans MS" pitchFamily="66" charset="0"/>
              </a:rPr>
              <a:t> DNA)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3600" b="1" dirty="0">
                <a:solidFill>
                  <a:srgbClr val="008000"/>
                </a:solidFill>
                <a:latin typeface="Comic Sans MS" pitchFamily="66" charset="0"/>
              </a:rPr>
              <a:t>Crescem e </a:t>
            </a:r>
            <a:r>
              <a:rPr lang="en-US" sz="3600" b="1" dirty="0" err="1">
                <a:solidFill>
                  <a:srgbClr val="008000"/>
                </a:solidFill>
                <a:latin typeface="Comic Sans MS" pitchFamily="66" charset="0"/>
              </a:rPr>
              <a:t>Deconvolvem</a:t>
            </a:r>
            <a:r>
              <a:rPr lang="en-US" sz="3600" b="1" dirty="0">
                <a:solidFill>
                  <a:srgbClr val="008000"/>
                </a:solidFill>
                <a:latin typeface="Comic Sans MS" pitchFamily="66" charset="0"/>
              </a:rPr>
              <a:t>-se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9F376B-6ABE-4436-999F-5862E7F0E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3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0E9C7-C709-4479-8FD7-BCE93874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30</a:t>
            </a:r>
          </a:p>
        </p:txBody>
      </p:sp>
      <p:pic>
        <p:nvPicPr>
          <p:cNvPr id="32771" name="Picture 5" descr="1">
            <a:extLst>
              <a:ext uri="{FF2B5EF4-FFF2-40B4-BE49-F238E27FC236}">
                <a16:creationId xmlns:a16="http://schemas.microsoft.com/office/drawing/2014/main" id="{FDEEB6A5-CFA0-43C4-8C28-A041987CE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9685" b="4089"/>
          <a:stretch>
            <a:fillRect/>
          </a:stretch>
        </p:blipFill>
        <p:spPr bwMode="auto">
          <a:xfrm>
            <a:off x="1752600" y="228600"/>
            <a:ext cx="55975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15238F53-7BA3-4D8A-AD69-7252C42C8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>
                <a:latin typeface="Comic Sans MS" pitchFamily="66" charset="0"/>
              </a:rPr>
              <a:t>Características </a:t>
            </a:r>
            <a:r>
              <a:rPr lang="en-US" sz="5400" b="1" dirty="0" err="1">
                <a:latin typeface="Comic Sans MS" pitchFamily="66" charset="0"/>
              </a:rPr>
              <a:t>comuns</a:t>
            </a:r>
            <a:endParaRPr lang="en-US" sz="5400" b="1" dirty="0">
              <a:latin typeface="Comic Sans MS" pitchFamily="66" charset="0"/>
            </a:endParaRP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EF03E83-4CE9-4F4F-A56E-1CE9876F95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938" y="1600200"/>
            <a:ext cx="8524461" cy="4351338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5"/>
              <a:defRPr/>
            </a:pPr>
            <a:r>
              <a:rPr lang="en-US" sz="3600" b="1" dirty="0">
                <a:latin typeface="Comic Sans MS" pitchFamily="66" charset="0"/>
              </a:rPr>
              <a:t>Obtem e </a:t>
            </a:r>
            <a:r>
              <a:rPr lang="en-US" sz="3600" b="1" dirty="0" err="1">
                <a:latin typeface="Comic Sans MS" pitchFamily="66" charset="0"/>
              </a:rPr>
              <a:t>usam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materiais</a:t>
            </a:r>
            <a:r>
              <a:rPr lang="en-US" sz="3600" b="1" dirty="0">
                <a:latin typeface="Comic Sans MS" pitchFamily="66" charset="0"/>
              </a:rPr>
              <a:t> e </a:t>
            </a:r>
            <a:r>
              <a:rPr lang="en-US" sz="3600" b="1" dirty="0" err="1">
                <a:solidFill>
                  <a:srgbClr val="008000"/>
                </a:solidFill>
                <a:latin typeface="Comic Sans MS" pitchFamily="66" charset="0"/>
              </a:rPr>
              <a:t>energia</a:t>
            </a:r>
            <a:endParaRPr lang="en-US" sz="3600" b="1" dirty="0">
              <a:solidFill>
                <a:srgbClr val="008000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5"/>
              <a:defRPr/>
            </a:pPr>
            <a:r>
              <a:rPr lang="en-US" sz="3600" b="1" dirty="0">
                <a:solidFill>
                  <a:srgbClr val="008000"/>
                </a:solidFill>
                <a:latin typeface="Comic Sans MS" pitchFamily="66" charset="0"/>
              </a:rPr>
              <a:t>Responder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aos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estímulos</a:t>
            </a:r>
            <a:r>
              <a:rPr lang="en-US" sz="3600" b="1" dirty="0">
                <a:latin typeface="Comic Sans MS" pitchFamily="66" charset="0"/>
              </a:rPr>
              <a:t> do </a:t>
            </a:r>
            <a:r>
              <a:rPr lang="en-US" sz="3600" b="1" dirty="0" err="1">
                <a:latin typeface="Comic Sans MS" pitchFamily="66" charset="0"/>
              </a:rPr>
              <a:t>ambiente</a:t>
            </a:r>
            <a:endParaRPr lang="en-US" sz="3600" b="1" dirty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5"/>
              <a:defRPr/>
            </a:pPr>
            <a:r>
              <a:rPr lang="en-US" sz="3600" b="1" dirty="0" err="1">
                <a:latin typeface="Comic Sans MS" pitchFamily="66" charset="0"/>
              </a:rPr>
              <a:t>Mantem</a:t>
            </a:r>
            <a:r>
              <a:rPr lang="en-US" sz="3600" b="1" dirty="0">
                <a:latin typeface="Comic Sans MS" pitchFamily="66" charset="0"/>
              </a:rPr>
              <a:t> o </a:t>
            </a:r>
            <a:r>
              <a:rPr lang="en-US" sz="3600" b="1" dirty="0" err="1">
                <a:solidFill>
                  <a:srgbClr val="008000"/>
                </a:solidFill>
                <a:latin typeface="Comic Sans MS" pitchFamily="66" charset="0"/>
              </a:rPr>
              <a:t>ambiente</a:t>
            </a:r>
            <a:r>
              <a:rPr lang="en-US" sz="3600" b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omic Sans MS" pitchFamily="66" charset="0"/>
              </a:rPr>
              <a:t>interno</a:t>
            </a:r>
            <a:r>
              <a:rPr lang="en-US" sz="3600" b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omic Sans MS" pitchFamily="66" charset="0"/>
              </a:rPr>
              <a:t>estável</a:t>
            </a:r>
            <a:endParaRPr lang="en-US" sz="3600" b="1" dirty="0">
              <a:solidFill>
                <a:srgbClr val="008000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5"/>
              <a:defRPr/>
            </a:pPr>
            <a: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  <a:t>COMO UM GRUPO</a:t>
            </a:r>
            <a:r>
              <a:rPr lang="en-US" sz="3600" b="1" dirty="0">
                <a:latin typeface="Comic Sans MS" pitchFamily="66" charset="0"/>
              </a:rPr>
              <a:t>, </a:t>
            </a:r>
            <a:r>
              <a:rPr lang="en-US" sz="3600" b="1" dirty="0" err="1">
                <a:latin typeface="Comic Sans MS" pitchFamily="66" charset="0"/>
              </a:rPr>
              <a:t>Seres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vivos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omic Sans MS" pitchFamily="66" charset="0"/>
              </a:rPr>
              <a:t>Evoluem</a:t>
            </a:r>
            <a:r>
              <a:rPr lang="en-US" sz="3600" b="1" dirty="0">
                <a:latin typeface="Comic Sans MS" pitchFamily="66" charset="0"/>
              </a:rPr>
              <a:t>, </a:t>
            </a:r>
            <a:r>
              <a:rPr lang="en-US" sz="3600" b="1" dirty="0" err="1">
                <a:latin typeface="Comic Sans MS" pitchFamily="66" charset="0"/>
              </a:rPr>
              <a:t>Ou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seja</a:t>
            </a:r>
            <a:r>
              <a:rPr lang="en-US" sz="3600" b="1" dirty="0">
                <a:latin typeface="Comic Sans MS" pitchFamily="66" charset="0"/>
              </a:rPr>
              <a:t>, </a:t>
            </a:r>
            <a:r>
              <a:rPr lang="en-US" sz="3600" b="1" dirty="0" err="1">
                <a:latin typeface="Comic Sans MS" pitchFamily="66" charset="0"/>
              </a:rPr>
              <a:t>eles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mudam</a:t>
            </a:r>
            <a:r>
              <a:rPr lang="en-US" sz="3600" b="1" dirty="0">
                <a:latin typeface="Comic Sans MS" pitchFamily="66" charset="0"/>
              </a:rPr>
              <a:t> com o tempo.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5"/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9A4ECDD-9A57-4424-B776-BE4DCB39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4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>
            <a:extLst>
              <a:ext uri="{FF2B5EF4-FFF2-40B4-BE49-F238E27FC236}">
                <a16:creationId xmlns:a16="http://schemas.microsoft.com/office/drawing/2014/main" id="{A335554F-C722-47A2-8F5D-197270D4D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Comic Sans MS" pitchFamily="66" charset="0"/>
              </a:rPr>
              <a:t>Características dos organismos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E27D2B8-C81B-4AF4-BF58-76BA5404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5</a:t>
            </a:r>
          </a:p>
        </p:txBody>
      </p:sp>
      <p:pic>
        <p:nvPicPr>
          <p:cNvPr id="7172" name="Picture 6" descr="sp-1">
            <a:extLst>
              <a:ext uri="{FF2B5EF4-FFF2-40B4-BE49-F238E27FC236}">
                <a16:creationId xmlns:a16="http://schemas.microsoft.com/office/drawing/2014/main" id="{A4E14957-83A1-44E1-90CE-E7847EFB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4575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delicious and nutritious? No.">
            <a:hlinkClick r:id="rId4"/>
            <a:extLst>
              <a:ext uri="{FF2B5EF4-FFF2-40B4-BE49-F238E27FC236}">
                <a16:creationId xmlns:a16="http://schemas.microsoft.com/office/drawing/2014/main" id="{CC68BA68-290B-419C-B7D6-56C17CBBF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35147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>
            <a:extLst>
              <a:ext uri="{FF2B5EF4-FFF2-40B4-BE49-F238E27FC236}">
                <a16:creationId xmlns:a16="http://schemas.microsoft.com/office/drawing/2014/main" id="{81FB1570-9855-4F00-83F3-8C754DA58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610600" cy="2057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dirty="0" err="1">
                <a:latin typeface="Comic Sans MS" pitchFamily="66" charset="0"/>
              </a:rPr>
              <a:t>Todos</a:t>
            </a:r>
            <a:r>
              <a:rPr lang="en-US" sz="6000" dirty="0">
                <a:latin typeface="Comic Sans MS" pitchFamily="66" charset="0"/>
              </a:rPr>
              <a:t> </a:t>
            </a:r>
            <a:r>
              <a:rPr lang="en-US" sz="6000" dirty="0" err="1">
                <a:latin typeface="Comic Sans MS" pitchFamily="66" charset="0"/>
              </a:rPr>
              <a:t>os</a:t>
            </a:r>
            <a:r>
              <a:rPr lang="en-US" sz="6000" dirty="0">
                <a:latin typeface="Comic Sans MS" pitchFamily="66" charset="0"/>
              </a:rPr>
              <a:t> organismos </a:t>
            </a:r>
            <a:r>
              <a:rPr lang="en-US" sz="6000" dirty="0" err="1">
                <a:latin typeface="Comic Sans MS" pitchFamily="66" charset="0"/>
              </a:rPr>
              <a:t>são</a:t>
            </a:r>
            <a:r>
              <a:rPr lang="en-US" sz="6000" dirty="0">
                <a:latin typeface="Comic Sans MS" pitchFamily="66" charset="0"/>
              </a:rPr>
              <a:t> </a:t>
            </a:r>
            <a:r>
              <a:rPr lang="en-US" sz="6000" dirty="0" err="1">
                <a:latin typeface="Comic Sans MS" pitchFamily="66" charset="0"/>
              </a:rPr>
              <a:t>feitos</a:t>
            </a:r>
            <a:r>
              <a:rPr lang="en-US" sz="6000" dirty="0">
                <a:latin typeface="Comic Sans MS" pitchFamily="66" charset="0"/>
              </a:rPr>
              <a:t> de </a:t>
            </a:r>
            <a:r>
              <a:rPr lang="en-US" sz="6000" dirty="0" err="1">
                <a:latin typeface="Comic Sans MS" pitchFamily="66" charset="0"/>
              </a:rPr>
              <a:t>células</a:t>
            </a:r>
            <a:r>
              <a:rPr lang="en-US" sz="6000" dirty="0">
                <a:latin typeface="Comic Sans MS" pitchFamily="66" charset="0"/>
              </a:rPr>
              <a:t>, </a:t>
            </a:r>
            <a:r>
              <a:rPr lang="en-US" sz="6000" dirty="0" err="1">
                <a:latin typeface="Comic Sans MS" pitchFamily="66" charset="0"/>
              </a:rPr>
              <a:t>exceto</a:t>
            </a:r>
            <a:r>
              <a:rPr lang="en-US" sz="6000" dirty="0">
                <a:latin typeface="Comic Sans MS" pitchFamily="66" charset="0"/>
              </a:rPr>
              <a:t> </a:t>
            </a:r>
            <a:r>
              <a:rPr lang="en-US" sz="6000" dirty="0" err="1">
                <a:latin typeface="Comic Sans MS" pitchFamily="66" charset="0"/>
              </a:rPr>
              <a:t>os</a:t>
            </a:r>
            <a:r>
              <a:rPr lang="en-US" sz="6000" dirty="0">
                <a:latin typeface="Comic Sans MS" pitchFamily="66" charset="0"/>
              </a:rPr>
              <a:t> virus.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0DFA9-1BB9-41B2-B256-0C67F8D52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6</a:t>
            </a:r>
          </a:p>
        </p:txBody>
      </p:sp>
      <p:pic>
        <p:nvPicPr>
          <p:cNvPr id="8196" name="Picture 6" descr="cell_membrane">
            <a:extLst>
              <a:ext uri="{FF2B5EF4-FFF2-40B4-BE49-F238E27FC236}">
                <a16:creationId xmlns:a16="http://schemas.microsoft.com/office/drawing/2014/main" id="{F5D2F16A-AEDA-4FE6-A9B2-833C16E6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369365"/>
            <a:ext cx="5105400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A506F875-DE92-4AF6-B4F3-FB217D07F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>
                <a:solidFill>
                  <a:schemeClr val="tx1"/>
                </a:solidFill>
                <a:latin typeface="Comic Sans MS" pitchFamily="66" charset="0"/>
              </a:rPr>
              <a:t>Fatos Sobre Células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102D8993-ADA8-4BB3-B3C1-049DD6B9C6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Comic Sans MS" pitchFamily="66" charset="0"/>
              </a:rPr>
              <a:t>As células são o </a:t>
            </a:r>
            <a:r>
              <a:rPr lang="en-US" sz="3600" b="1">
                <a:solidFill>
                  <a:srgbClr val="FF3300"/>
                </a:solidFill>
                <a:latin typeface="Comic Sans MS" pitchFamily="66" charset="0"/>
              </a:rPr>
              <a:t>menor unidade viva</a:t>
            </a:r>
            <a:r>
              <a:rPr lang="en-US" sz="3600" b="1">
                <a:latin typeface="Comic Sans MS" pitchFamily="66" charset="0"/>
              </a:rPr>
              <a:t> de um organismo</a:t>
            </a:r>
          </a:p>
          <a:p>
            <a:pPr eaLnBrk="1" hangingPunct="1">
              <a:defRPr/>
            </a:pPr>
            <a:r>
              <a:rPr lang="en-US" sz="3600" b="1">
                <a:latin typeface="Comic Sans MS" pitchFamily="66" charset="0"/>
              </a:rPr>
              <a:t>Todas as células contêm material vivo chamado </a:t>
            </a:r>
            <a:r>
              <a:rPr lang="en-US" sz="3600" b="1">
                <a:solidFill>
                  <a:srgbClr val="FF3300"/>
                </a:solidFill>
                <a:latin typeface="Comic Sans MS" pitchFamily="66" charset="0"/>
              </a:rPr>
              <a:t>citoplasma</a:t>
            </a:r>
          </a:p>
          <a:p>
            <a:pPr eaLnBrk="1" hangingPunct="1">
              <a:defRPr/>
            </a:pPr>
            <a:r>
              <a:rPr lang="en-US" sz="3600" b="1">
                <a:latin typeface="Comic Sans MS" pitchFamily="66" charset="0"/>
              </a:rPr>
              <a:t>Todas as células estão rodeadas por uma </a:t>
            </a:r>
            <a:r>
              <a:rPr lang="en-US" sz="3600" b="1">
                <a:solidFill>
                  <a:srgbClr val="FF3300"/>
                </a:solidFill>
                <a:latin typeface="Comic Sans MS" pitchFamily="66" charset="0"/>
              </a:rPr>
              <a:t>membrana celular</a:t>
            </a:r>
            <a:r>
              <a:rPr lang="en-US" sz="3600" b="1">
                <a:latin typeface="Comic Sans MS" pitchFamily="66" charset="0"/>
              </a:rPr>
              <a:t> que controla o que entra e sai da célula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417C094-5F80-4C89-9A06-22B6A7D4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7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FDD3B614-AAD5-4026-9B44-820D6DC52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err="1">
                <a:solidFill>
                  <a:schemeClr val="tx1"/>
                </a:solidFill>
                <a:latin typeface="Comic Sans MS" pitchFamily="66" charset="0"/>
              </a:rPr>
              <a:t>Fatos</a:t>
            </a:r>
            <a:r>
              <a:rPr lang="en-US" sz="6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Comic Sans MS" pitchFamily="66" charset="0"/>
              </a:rPr>
              <a:t>celulares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E38EC216-D03B-4E1D-8A44-F34A91369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5791200" cy="4530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latin typeface="Comic Sans MS" pitchFamily="66" charset="0"/>
              </a:rPr>
              <a:t>As </a:t>
            </a:r>
            <a:r>
              <a:rPr lang="en-US" sz="3600" dirty="0" err="1">
                <a:latin typeface="Comic Sans MS" pitchFamily="66" charset="0"/>
              </a:rPr>
              <a:t>células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são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complexos</a:t>
            </a:r>
            <a:r>
              <a:rPr lang="en-US" sz="3600" dirty="0">
                <a:latin typeface="Comic Sans MS" pitchFamily="66" charset="0"/>
              </a:rPr>
              <a:t> e </a:t>
            </a:r>
            <a:r>
              <a:rPr lang="en-US" sz="3600" dirty="0" err="1">
                <a:latin typeface="Comic Sans MS" pitchFamily="66" charset="0"/>
              </a:rPr>
              <a:t>altamente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Comic Sans MS" pitchFamily="66" charset="0"/>
              </a:rPr>
              <a:t>organizadas</a:t>
            </a:r>
            <a:endParaRPr lang="en-US" sz="3600" dirty="0">
              <a:solidFill>
                <a:srgbClr val="FF330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600" dirty="0">
                <a:latin typeface="Comic Sans MS" pitchFamily="66" charset="0"/>
              </a:rPr>
              <a:t>As </a:t>
            </a:r>
            <a:r>
              <a:rPr lang="en-US" sz="3600" dirty="0" err="1">
                <a:latin typeface="Comic Sans MS" pitchFamily="66" charset="0"/>
              </a:rPr>
              <a:t>células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têm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partes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chamadas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Comic Sans MS" pitchFamily="66" charset="0"/>
              </a:rPr>
              <a:t>organelas</a:t>
            </a:r>
            <a:r>
              <a:rPr lang="en-US" sz="3600" dirty="0">
                <a:latin typeface="Comic Sans MS" pitchFamily="66" charset="0"/>
              </a:rPr>
              <a:t> que </a:t>
            </a:r>
            <a:r>
              <a:rPr lang="en-US" sz="3600" dirty="0" err="1">
                <a:latin typeface="Comic Sans MS" pitchFamily="66" charset="0"/>
              </a:rPr>
              <a:t>fazem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trabalhos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diferentes</a:t>
            </a:r>
            <a:r>
              <a:rPr lang="en-US" sz="3600" dirty="0">
                <a:latin typeface="Comic Sans MS" pitchFamily="66" charset="0"/>
              </a:rPr>
              <a:t>. Por </a:t>
            </a:r>
            <a:r>
              <a:rPr lang="en-US" sz="3600" dirty="0" err="1">
                <a:latin typeface="Comic Sans MS" pitchFamily="66" charset="0"/>
              </a:rPr>
              <a:t>exemplo</a:t>
            </a:r>
            <a:r>
              <a:rPr lang="en-US" sz="3600" dirty="0">
                <a:latin typeface="Comic Sans MS" pitchFamily="66" charset="0"/>
              </a:rPr>
              <a:t>, </a:t>
            </a:r>
            <a:r>
              <a:rPr lang="en-US" sz="3600" dirty="0" err="1">
                <a:latin typeface="Comic Sans MS" pitchFamily="66" charset="0"/>
              </a:rPr>
              <a:t>cloroplastos</a:t>
            </a:r>
            <a:r>
              <a:rPr lang="en-US" sz="3600" dirty="0">
                <a:latin typeface="Comic Sans MS" pitchFamily="66" charset="0"/>
              </a:rPr>
              <a:t> de </a:t>
            </a:r>
            <a:r>
              <a:rPr lang="en-US" sz="3600" dirty="0" err="1">
                <a:latin typeface="Comic Sans MS" pitchFamily="66" charset="0"/>
              </a:rPr>
              <a:t>plantas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fazem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açúcares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ADA3A-6C25-4669-9AA9-E8FBD9FF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8</a:t>
            </a:r>
          </a:p>
        </p:txBody>
      </p:sp>
      <p:pic>
        <p:nvPicPr>
          <p:cNvPr id="10245" name="Picture 7" descr="celltypes">
            <a:extLst>
              <a:ext uri="{FF2B5EF4-FFF2-40B4-BE49-F238E27FC236}">
                <a16:creationId xmlns:a16="http://schemas.microsoft.com/office/drawing/2014/main" id="{4F22E300-4025-4C97-AE77-4E5109A1C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13" y="1808162"/>
            <a:ext cx="3086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65B660B1-3534-47C1-ABBB-FE3213809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err="1">
                <a:solidFill>
                  <a:schemeClr val="tx1"/>
                </a:solidFill>
                <a:latin typeface="Comic Sans MS" pitchFamily="66" charset="0"/>
              </a:rPr>
              <a:t>Fatos</a:t>
            </a:r>
            <a:r>
              <a:rPr lang="en-US" sz="6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Comic Sans MS" pitchFamily="66" charset="0"/>
              </a:rPr>
              <a:t>celulares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91195681-6A45-447C-B35B-E79D3D0784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5867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latin typeface="Comic Sans MS" pitchFamily="66" charset="0"/>
              </a:rPr>
              <a:t>As </a:t>
            </a:r>
            <a:r>
              <a:rPr lang="en-US" sz="3600" b="1" dirty="0" err="1">
                <a:latin typeface="Comic Sans MS" pitchFamily="66" charset="0"/>
              </a:rPr>
              <a:t>células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mais</a:t>
            </a:r>
            <a:r>
              <a:rPr lang="en-US" sz="3600" b="1" dirty="0">
                <a:latin typeface="Comic Sans MS" pitchFamily="66" charset="0"/>
              </a:rPr>
              <a:t> simples </a:t>
            </a:r>
            <a:r>
              <a:rPr lang="en-US" sz="3600" b="1" dirty="0" err="1">
                <a:latin typeface="Comic Sans MS" pitchFamily="66" charset="0"/>
              </a:rPr>
              <a:t>são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chamados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procariontes</a:t>
            </a:r>
            <a:endParaRPr lang="en-US" sz="3600" b="1" dirty="0">
              <a:solidFill>
                <a:srgbClr val="FF330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600" b="1" dirty="0" err="1">
                <a:latin typeface="Comic Sans MS" pitchFamily="66" charset="0"/>
              </a:rPr>
              <a:t>Estas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células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Não</a:t>
            </a: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tem</a:t>
            </a: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 um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núcleo</a:t>
            </a: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ou</a:t>
            </a: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organelos</a:t>
            </a: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ligados</a:t>
            </a:r>
            <a:r>
              <a:rPr lang="en-US" sz="3600" b="1" dirty="0">
                <a:solidFill>
                  <a:srgbClr val="FF3300"/>
                </a:solidFill>
                <a:latin typeface="Comic Sans MS" pitchFamily="66" charset="0"/>
              </a:rPr>
              <a:t> à </a:t>
            </a: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membrana</a:t>
            </a:r>
            <a:endParaRPr lang="en-US" sz="3600" b="1" dirty="0">
              <a:solidFill>
                <a:srgbClr val="FF330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600" b="1" dirty="0" err="1">
                <a:solidFill>
                  <a:srgbClr val="FF3300"/>
                </a:solidFill>
                <a:latin typeface="Comic Sans MS" pitchFamily="66" charset="0"/>
              </a:rPr>
              <a:t>Bactérias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são</a:t>
            </a:r>
            <a:r>
              <a:rPr lang="en-US" sz="3600" b="1" dirty="0">
                <a:latin typeface="Comic Sans MS" pitchFamily="66" charset="0"/>
              </a:rPr>
              <a:t> exemplos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002BA-0F6E-43CB-A904-A505FAC4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/>
              <a:t>9</a:t>
            </a:r>
          </a:p>
        </p:txBody>
      </p:sp>
      <p:pic>
        <p:nvPicPr>
          <p:cNvPr id="11269" name="Picture 5" descr="prokaryote">
            <a:extLst>
              <a:ext uri="{FF2B5EF4-FFF2-40B4-BE49-F238E27FC236}">
                <a16:creationId xmlns:a16="http://schemas.microsoft.com/office/drawing/2014/main" id="{F812FAB3-C328-41E1-B0CE-4A03E0C9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32861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</TotalTime>
  <Words>677</Words>
  <Application>Microsoft Office PowerPoint</Application>
  <PresentationFormat>Apresentação na tela (4:3)</PresentationFormat>
  <Paragraphs>163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Arial Unicode MS</vt:lpstr>
      <vt:lpstr>Calibri</vt:lpstr>
      <vt:lpstr>Calibri Light</vt:lpstr>
      <vt:lpstr>Comic Sans MS</vt:lpstr>
      <vt:lpstr>Wingdings</vt:lpstr>
      <vt:lpstr>Tema do Office</vt:lpstr>
      <vt:lpstr>Estudo da Biologia</vt:lpstr>
      <vt:lpstr>O que é Biologia?</vt:lpstr>
      <vt:lpstr>Todos os seres vivos compartilham características comuns</vt:lpstr>
      <vt:lpstr>Características comuns</vt:lpstr>
      <vt:lpstr>Características dos organismos</vt:lpstr>
      <vt:lpstr>Todos os organismos são feitos de células, exceto os virus.</vt:lpstr>
      <vt:lpstr>Fatos Sobre Células</vt:lpstr>
      <vt:lpstr>Fatos celulares</vt:lpstr>
      <vt:lpstr>Fatos celulares</vt:lpstr>
      <vt:lpstr>Mais celulares Facts</vt:lpstr>
      <vt:lpstr>Os organismos são agrupados me função do número de células</vt:lpstr>
      <vt:lpstr>Organismos reproduzem para transmitir as suas características genéticas</vt:lpstr>
      <vt:lpstr>Dois tipos de Reprodução</vt:lpstr>
      <vt:lpstr>Dois tipos de Reprodução</vt:lpstr>
      <vt:lpstr>As células têm um código genético</vt:lpstr>
      <vt:lpstr>Código genético</vt:lpstr>
      <vt:lpstr>Organismos crescem e Desenvolvem-se</vt:lpstr>
      <vt:lpstr>Crescimento e Desenvolvimento</vt:lpstr>
      <vt:lpstr>As células precisam de alimento e energia</vt:lpstr>
      <vt:lpstr> Necessidades alimentares</vt:lpstr>
      <vt:lpstr>Necessidades alimentares</vt:lpstr>
      <vt:lpstr>Metabolismo</vt:lpstr>
      <vt:lpstr>Metabolismo</vt:lpstr>
      <vt:lpstr>Organismos respondem a estímulos</vt:lpstr>
      <vt:lpstr>Homeostase</vt:lpstr>
      <vt:lpstr>As coisas vivas evoluem </vt:lpstr>
      <vt:lpstr>A vida está organizada me vários níveis</vt:lpstr>
      <vt:lpstr>Níveis</vt:lpstr>
      <vt:lpstr>Níveis</vt:lpstr>
      <vt:lpstr>Apresentação do PowerPoint</vt:lpstr>
    </vt:vector>
  </TitlesOfParts>
  <Company>Kelso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1-3 Studying Life</dc:title>
  <dc:creator>Cheryl Massengale</dc:creator>
  <cp:lastModifiedBy>..... ...</cp:lastModifiedBy>
  <cp:revision>27</cp:revision>
  <cp:lastPrinted>1601-01-01T00:00:00Z</cp:lastPrinted>
  <dcterms:created xsi:type="dcterms:W3CDTF">2002-08-08T23:59:15Z</dcterms:created>
  <dcterms:modified xsi:type="dcterms:W3CDTF">2019-06-22T13:33:45Z</dcterms:modified>
</cp:coreProperties>
</file>